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73" r:id="rId5"/>
    <p:sldId id="494" r:id="rId6"/>
    <p:sldId id="262" r:id="rId7"/>
    <p:sldId id="383" r:id="rId8"/>
    <p:sldId id="484" r:id="rId9"/>
    <p:sldId id="485" r:id="rId10"/>
    <p:sldId id="499" r:id="rId11"/>
    <p:sldId id="500" r:id="rId12"/>
    <p:sldId id="501" r:id="rId13"/>
    <p:sldId id="502" r:id="rId14"/>
    <p:sldId id="507" r:id="rId15"/>
    <p:sldId id="509" r:id="rId16"/>
    <p:sldId id="489" r:id="rId17"/>
    <p:sldId id="503" r:id="rId18"/>
    <p:sldId id="504" r:id="rId19"/>
    <p:sldId id="492" r:id="rId20"/>
    <p:sldId id="498" r:id="rId21"/>
    <p:sldId id="495" r:id="rId22"/>
    <p:sldId id="491" r:id="rId23"/>
  </p:sldIdLst>
  <p:sldSz cx="12192000" cy="6858000"/>
  <p:notesSz cx="6858000" cy="9144000"/>
  <p:embeddedFontLst>
    <p:embeddedFont>
      <p:font typeface="WestfalenNewsSans" panose="02000503040000020004" pitchFamily="2" charset="0"/>
      <p:regular r:id="rId26"/>
      <p:bold r:id="rId27"/>
    </p:embeddedFont>
    <p:embeddedFont>
      <p:font typeface="WestfalenNewsSans LightWide" panose="02000503040000020004" pitchFamily="2" charset="0"/>
      <p:regular r:id="rId28"/>
      <p:bold r:id="rId29"/>
    </p:embeddedFont>
  </p:embeddedFontLst>
  <p:custDataLst>
    <p:tags r:id="rId3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34" userDrawn="1">
          <p15:clr>
            <a:srgbClr val="A4A3A4"/>
          </p15:clr>
        </p15:guide>
        <p15:guide id="3" pos="7446" userDrawn="1">
          <p15:clr>
            <a:srgbClr val="A4A3A4"/>
          </p15:clr>
        </p15:guide>
        <p15:guide id="4" orient="horz" pos="3906" userDrawn="1">
          <p15:clr>
            <a:srgbClr val="A4A3A4"/>
          </p15:clr>
        </p15:guide>
        <p15:guide id="5" orient="horz" pos="10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9D7222-9CC0-73D8-FE24-CF57B49C2D62}" v="4" dt="2026-05-26T17:49:23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6405" autoAdjust="0"/>
  </p:normalViewPr>
  <p:slideViewPr>
    <p:cSldViewPr snapToGrid="0" showGuides="1">
      <p:cViewPr varScale="1">
        <p:scale>
          <a:sx n="111" d="100"/>
          <a:sy n="111" d="100"/>
        </p:scale>
        <p:origin x="762" y="108"/>
      </p:cViewPr>
      <p:guideLst>
        <p:guide pos="234"/>
        <p:guide pos="7446"/>
        <p:guide orient="horz" pos="3906"/>
        <p:guide orient="horz" pos="10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115" d="100"/>
          <a:sy n="115" d="100"/>
        </p:scale>
        <p:origin x="507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tags" Target="tags/tag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A13439-43EF-A46D-A724-E6F0C1DBC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53800" y="8797822"/>
            <a:ext cx="5906459" cy="18466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r>
              <a:rPr lang="de-DE"/>
              <a:t>Hier steht der übergeordnete Präsentationstitel (Einfügen → Kopf- und Fußzeile)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657B765-1360-8AAE-7E45-9647B8086D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277928" y="8797822"/>
            <a:ext cx="326272" cy="18466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200" b="1">
                <a:solidFill>
                  <a:schemeClr val="accent4"/>
                </a:solidFill>
              </a:defRPr>
            </a:lvl1pPr>
          </a:lstStyle>
          <a:p>
            <a:fld id="{863E9E11-3F6B-46C6-BB2D-228BB5DCC9BE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05EBC28-CFA3-E995-3976-6689F3BB74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 bwMode="gray">
          <a:xfrm>
            <a:off x="6172200" y="242787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2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53800" y="8797822"/>
            <a:ext cx="5906459" cy="18466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r>
              <a:rPr lang="de-DE"/>
              <a:t>Hier steht der übergeordnete Präsentationstitel (Einfügen → Kopf- und Fußzeile)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277928" y="8797822"/>
            <a:ext cx="326272" cy="18466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200" b="1">
                <a:solidFill>
                  <a:schemeClr val="accent4"/>
                </a:solidFill>
              </a:defRPr>
            </a:lvl1pPr>
          </a:lstStyle>
          <a:p>
            <a:fld id="{863E9E11-3F6B-46C6-BB2D-228BB5DCC9BE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704FA67-981C-38C3-C8AC-5F1A273878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 bwMode="gray">
          <a:xfrm>
            <a:off x="6172200" y="242787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1177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spcBef>
        <a:spcPts val="8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spcBef>
        <a:spcPts val="4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spcBef>
        <a:spcPts val="2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39750" indent="-180000" algn="l" defTabSz="914400" rtl="0" eaLnBrk="1" latinLnBrk="0" hangingPunct="1">
      <a:spcBef>
        <a:spcPts val="2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10.sv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10.sv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11.sv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2.sv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2.svg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.svg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6" Type="http://schemas.openxmlformats.org/officeDocument/2006/relationships/image" Target="../media/image2.svg"/><Relationship Id="rId5" Type="http://schemas.openxmlformats.org/officeDocument/2006/relationships/image" Target="../media/image18.emf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6" Type="http://schemas.openxmlformats.org/officeDocument/2006/relationships/image" Target="../media/image2.svg"/><Relationship Id="rId5" Type="http://schemas.openxmlformats.org/officeDocument/2006/relationships/image" Target="../media/image19.emf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6" Type="http://schemas.openxmlformats.org/officeDocument/2006/relationships/image" Target="../media/image2.svg"/><Relationship Id="rId5" Type="http://schemas.openxmlformats.org/officeDocument/2006/relationships/image" Target="../media/image20.emf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4" Type="http://schemas.openxmlformats.org/officeDocument/2006/relationships/image" Target="../media/image1.emf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46E74D3A-4A18-456C-9BBF-26F9B78A45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41159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46E74D3A-4A18-456C-9BBF-26F9B78A45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2E704897-6717-4B53-A950-9DF14F749F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89600" y="2093681"/>
            <a:ext cx="11330925" cy="1495794"/>
          </a:xfrm>
        </p:spPr>
        <p:txBody>
          <a:bodyPr vert="horz" lIns="0" tIns="0" rIns="0" bIns="0" anchor="b" anchorCtr="0"/>
          <a:lstStyle>
            <a:lvl1pPr algn="l">
              <a:lnSpc>
                <a:spcPct val="90000"/>
              </a:lnSpc>
              <a:defRPr sz="5400"/>
            </a:lvl1pPr>
          </a:lstStyle>
          <a:p>
            <a:r>
              <a:rPr lang="de-DE" dirty="0"/>
              <a:t>Platzhalter für den Präsentationstitel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25612CD-FCB7-4F50-A95A-3613BB6294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89600" y="3800818"/>
            <a:ext cx="11330924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durch Klicken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13B5131-8AC6-43F3-A0C6-973D3D5D52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9600" y="5745902"/>
            <a:ext cx="11330925" cy="276999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 dirty="0"/>
              <a:t>Vortragender, Geschäftsbereich, TT.MM.JJJJ durch Klicken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17D742D-CD56-454E-844A-73314620B4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gray">
          <a:xfrm>
            <a:off x="489600" y="478800"/>
            <a:ext cx="972000" cy="972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4BFF37-A56C-8FED-CA34-C1D9678D6D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 bwMode="gray">
          <a:xfrm>
            <a:off x="9774000" y="478800"/>
            <a:ext cx="1922400" cy="6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41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90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folie mit Bild 02 (einzeil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6ED2C204-7C24-4B55-827A-730FEB09C5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0" y="0"/>
            <a:ext cx="12192000" cy="6858000"/>
          </a:xfrm>
          <a:solidFill>
            <a:srgbClr val="646464"/>
          </a:solidFill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So fügen Sie ein Hintergrundbild ein: </a:t>
            </a:r>
            <a:br>
              <a:rPr lang="de-DE" dirty="0"/>
            </a:br>
            <a:r>
              <a:rPr lang="de-DE" dirty="0"/>
              <a:t>Bitte wählen Sie ein Bild aus, indem Sie auf den Reiter „Einfügen“ klicken und den Befehl „Bilder“ wählen.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1E16F103-1789-F317-10DB-552ECF22EA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33580" y="2363899"/>
            <a:ext cx="1260000" cy="1260000"/>
          </a:xfrm>
          <a:noFill/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D6253DE6-5E79-4ECD-8AF6-A1C617E42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217580" y="2502000"/>
            <a:ext cx="9602945" cy="915635"/>
          </a:xfrm>
        </p:spPr>
        <p:txBody>
          <a:bodyPr wrap="square" anchor="ctr" anchorCtr="0">
            <a:sp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7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Kurzer Kapitelname</a:t>
            </a:r>
          </a:p>
        </p:txBody>
      </p:sp>
    </p:spTree>
    <p:extLst>
      <p:ext uri="{BB962C8B-B14F-4D97-AF65-F5344CB8AC3E}">
        <p14:creationId xmlns:p14="http://schemas.microsoft.com/office/powerpoint/2010/main" val="3637026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58CA2FA5-D8CC-4AEF-9230-CF73014CEB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44447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58CA2FA5-D8CC-4AEF-9230-CF73014CEB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2DCBB648-6559-4D38-AF49-9FBC5A676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 vert="horz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974295-5015-5147-A64A-131B8B6F0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ED01AF-7848-D0DF-A203-71502E74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B95905-23B4-AF24-4DA3-1D08C85D0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5547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F5520B6-072C-3135-0B6C-AFF7C625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032763-6B00-C127-EF61-69E8C5159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A12D59-81E6-40F7-B444-8BB65028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044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38C4F05-9619-42F2-9D97-F43A01F1B4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63791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838C4F05-9619-42F2-9D97-F43A01F1B4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10400"/>
            <a:ext cx="10260000" cy="738664"/>
          </a:xfrm>
        </p:spPr>
        <p:txBody>
          <a:bodyPr vert="horz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10260000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C76E08-D498-412C-F8DF-3E67089F316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A66A0C-28C9-699F-2547-2B0A7ECC53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81F9FF-78D5-4C5E-D146-B6C3700255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8986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+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AC17D20-AA78-4D6B-826E-27FA5B6551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58888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AC17D20-AA78-4D6B-826E-27FA5B6551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10400"/>
            <a:ext cx="10260000" cy="738664"/>
          </a:xfrm>
        </p:spPr>
        <p:txBody>
          <a:bodyPr vert="horz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10260000" cy="36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C76E08-D498-412C-F8DF-3E67089F316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A66A0C-28C9-699F-2547-2B0A7ECC53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81F9FF-78D5-4C5E-D146-B6C3700255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49877" y="6588000"/>
            <a:ext cx="370647" cy="153888"/>
          </a:xfrm>
        </p:spPr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707BAC39-0C3F-226E-4895-FE58948604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452524" y="5479982"/>
            <a:ext cx="10368000" cy="720000"/>
          </a:xfrm>
        </p:spPr>
        <p:txBody>
          <a:bodyPr anchor="ctr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 dirty="0"/>
              <a:t>Fazit durch Klicken bearbeiten</a:t>
            </a:r>
            <a:endParaRPr lang="en-US" dirty="0"/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2E2F40FA-1BC6-7029-F282-4C0E2BEF7D0B}"/>
              </a:ext>
            </a:extLst>
          </p:cNvPr>
          <p:cNvSpPr>
            <a:spLocks noGrp="1" noChangeAspect="1"/>
          </p:cNvSpPr>
          <p:nvPr>
            <p:ph type="body" sz="quarter" idx="12"/>
          </p:nvPr>
        </p:nvSpPr>
        <p:spPr bwMode="gray">
          <a:xfrm>
            <a:off x="371475" y="5479982"/>
            <a:ext cx="7200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0" anchor="b" anchorCtr="0">
            <a:noAutofit/>
          </a:bodyPr>
          <a:lstStyle>
            <a:lvl1pPr>
              <a:spcBef>
                <a:spcPts val="0"/>
              </a:spcBef>
              <a:defRPr sz="100"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8717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+ Conclusion (Anthrazit)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C13F9848-FCF1-4435-AE3F-9C07D4EA2A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4316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14" name="Objekt 13" hidden="1">
                        <a:extLst>
                          <a:ext uri="{FF2B5EF4-FFF2-40B4-BE49-F238E27FC236}">
                            <a16:creationId xmlns:a16="http://schemas.microsoft.com/office/drawing/2014/main" id="{C13F9848-FCF1-4435-AE3F-9C07D4EA2A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10400"/>
            <a:ext cx="10260000" cy="738664"/>
          </a:xfrm>
        </p:spPr>
        <p:txBody>
          <a:bodyPr vert="horz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10260000" cy="36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BC5BEB-D459-7274-F3AD-CDDB1B77626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921B71-6162-79E5-C70A-B7389E6907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AF88C11-601F-FD34-29AC-9913F08893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0C81FEC-B30E-F516-3766-941C4E5B86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452524" y="5479982"/>
            <a:ext cx="10368000" cy="720000"/>
          </a:xfrm>
        </p:spPr>
        <p:txBody>
          <a:bodyPr anchor="ctr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Fazit durch Klicken bearbeiten</a:t>
            </a:r>
            <a:endParaRPr lang="en-US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7CCF469C-99BD-6045-18F3-1BAEACFCAE62}"/>
              </a:ext>
            </a:extLst>
          </p:cNvPr>
          <p:cNvSpPr>
            <a:spLocks noGrp="1" noChangeAspect="1"/>
          </p:cNvSpPr>
          <p:nvPr>
            <p:ph type="body" sz="quarter" idx="12"/>
          </p:nvPr>
        </p:nvSpPr>
        <p:spPr bwMode="gray">
          <a:xfrm>
            <a:off x="371475" y="5479982"/>
            <a:ext cx="7200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0" anchor="b" anchorCtr="0">
            <a:noAutofit/>
          </a:bodyPr>
          <a:lstStyle>
            <a:lvl1pPr>
              <a:spcBef>
                <a:spcPts val="0"/>
              </a:spcBef>
              <a:defRPr sz="100"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19871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Check-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642B3EE-986F-4D90-93F6-7485CF9F79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37672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642B3EE-986F-4D90-93F6-7485CF9F79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01325" cy="738664"/>
          </a:xfrm>
        </p:spPr>
        <p:txBody>
          <a:bodyPr vert="horz" wrap="square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C76E08-D498-412C-F8DF-3E67089F316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A66A0C-28C9-699F-2547-2B0A7ECC53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81F9FF-78D5-4C5E-D146-B6C3700255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49877" y="6588000"/>
            <a:ext cx="370647" cy="153888"/>
          </a:xfrm>
        </p:spPr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707BAC39-0C3F-226E-4895-FE58948604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452524" y="5479982"/>
            <a:ext cx="10368000" cy="720000"/>
          </a:xfrm>
        </p:spPr>
        <p:txBody>
          <a:bodyPr anchor="ctr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en-US" dirty="0"/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2E2F40FA-1BC6-7029-F282-4C0E2BEF7D0B}"/>
              </a:ext>
            </a:extLst>
          </p:cNvPr>
          <p:cNvSpPr>
            <a:spLocks noGrp="1" noChangeAspect="1"/>
          </p:cNvSpPr>
          <p:nvPr>
            <p:ph type="body" sz="quarter" idx="12"/>
          </p:nvPr>
        </p:nvSpPr>
        <p:spPr bwMode="gray">
          <a:xfrm>
            <a:off x="371475" y="5479982"/>
            <a:ext cx="7200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0" anchor="b" anchorCtr="0">
            <a:noAutofit/>
          </a:bodyPr>
          <a:lstStyle>
            <a:lvl1pPr>
              <a:spcBef>
                <a:spcPts val="0"/>
              </a:spcBef>
              <a:defRPr sz="100"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6C799797-2183-CC0D-6453-E86811441A53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 bwMode="gray">
          <a:xfrm>
            <a:off x="371475" y="4516788"/>
            <a:ext cx="7200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0" anchor="b" anchorCtr="0">
            <a:noAutofit/>
          </a:bodyPr>
          <a:lstStyle>
            <a:lvl1pPr>
              <a:spcBef>
                <a:spcPts val="0"/>
              </a:spcBef>
              <a:defRPr sz="100"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2FD02C7-4678-8D8E-2D01-C3DA885DFB21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 bwMode="gray">
          <a:xfrm>
            <a:off x="371475" y="3553592"/>
            <a:ext cx="7200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0" anchor="b" anchorCtr="0">
            <a:noAutofit/>
          </a:bodyPr>
          <a:lstStyle>
            <a:lvl1pPr>
              <a:spcBef>
                <a:spcPts val="0"/>
              </a:spcBef>
              <a:defRPr sz="100"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FA15B298-C806-C4FF-DD34-DDE67CAA7A2A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 bwMode="gray">
          <a:xfrm>
            <a:off x="371475" y="2590396"/>
            <a:ext cx="7200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0" anchor="b" anchorCtr="0">
            <a:noAutofit/>
          </a:bodyPr>
          <a:lstStyle>
            <a:lvl1pPr>
              <a:spcBef>
                <a:spcPts val="0"/>
              </a:spcBef>
              <a:defRPr sz="100"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EF8F5011-39CA-3F9C-6736-811D7EF49862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 bwMode="gray">
          <a:xfrm>
            <a:off x="371475" y="1627200"/>
            <a:ext cx="7200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0" anchor="b" anchorCtr="0">
            <a:noAutofit/>
          </a:bodyPr>
          <a:lstStyle>
            <a:lvl1pPr>
              <a:spcBef>
                <a:spcPts val="0"/>
              </a:spcBef>
              <a:defRPr sz="100"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221AE79D-01B9-4C47-1FC0-9D0D80A5A6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452524" y="4516785"/>
            <a:ext cx="10368000" cy="720000"/>
          </a:xfrm>
        </p:spPr>
        <p:txBody>
          <a:bodyPr anchor="ctr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en-US" dirty="0"/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EF599AEB-8391-B4E3-8B10-31E3A2B24F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1452524" y="3553590"/>
            <a:ext cx="10368000" cy="720000"/>
          </a:xfrm>
        </p:spPr>
        <p:txBody>
          <a:bodyPr anchor="ctr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en-US" dirty="0"/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132232FD-7825-2F46-5ADF-4FF9DEA13B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1452524" y="2590395"/>
            <a:ext cx="10368000" cy="720000"/>
          </a:xfrm>
        </p:spPr>
        <p:txBody>
          <a:bodyPr anchor="ctr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en-US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507AB147-88C1-6BF9-D8E2-B1BD48DEA6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452524" y="1627200"/>
            <a:ext cx="10368000" cy="720000"/>
          </a:xfrm>
        </p:spPr>
        <p:txBody>
          <a:bodyPr anchor="ctr" anchorCtr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585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zw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E4AF7B61-20A9-40A0-8CDF-BF012C4313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90016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E4AF7B61-20A9-40A0-8CDF-BF012C4313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01325" cy="738664"/>
          </a:xfrm>
        </p:spPr>
        <p:txBody>
          <a:bodyPr vert="horz" wrap="square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5580063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E8251C8C-8DEA-4CD0-9BB8-122C5709B8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40461" y="1628775"/>
            <a:ext cx="5580063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E903130-70ED-B791-B3A0-02A0B30B658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811AE8-0F68-E257-6890-68DDE8515D5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E72F4F5-624B-185D-80C4-86A34B3FDBA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3788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dr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C8F7F19-CAD5-42E6-B495-C6F4134669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63486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C8F7F19-CAD5-42E6-B495-C6F413466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01325" cy="738664"/>
          </a:xfrm>
        </p:spPr>
        <p:txBody>
          <a:bodyPr vert="horz" wrap="square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3628800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E8251C8C-8DEA-4CD0-9BB8-122C5709B8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81599" y="1628775"/>
            <a:ext cx="3628800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A27EB7B4-9C98-4FCE-A110-EB1EC5CBF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91724" y="1628775"/>
            <a:ext cx="3628800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7FD6D91-99C8-9C99-B0BA-4406FECE3F6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6A564AF-6FCC-EC69-E5DD-0417F0BED67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7DD5A56-7300-94A2-F40A-66194AEA12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1239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/ Titel und Text (Grün)">
    <p:bg bwMode="gray">
      <p:bgPr>
        <a:solidFill>
          <a:srgbClr val="197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13C131BB-2DC4-401E-B339-BB15EE17488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2695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13C131BB-2DC4-401E-B339-BB15EE1748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10561" cy="738664"/>
          </a:xfrm>
        </p:spPr>
        <p:txBody>
          <a:bodyPr vert="horz"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1061056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0FD3A6-2988-AFC0-69AB-171B71AB80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F5EA3E-C53E-8E59-43B0-4EA24F1916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9A61C4-BC29-2942-1EC2-2A16261DAB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213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Grü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189AC26-90BB-D1D5-0348-0324700B4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" b="1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704897-6717-4B53-A950-9DF14F749F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89600" y="2093681"/>
            <a:ext cx="11330925" cy="1495794"/>
          </a:xfr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 durch Klicken bearbeiten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25612CD-FCB7-4F50-A95A-3613BB6294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89600" y="3800818"/>
            <a:ext cx="11330924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13B5131-8AC6-43F3-A0C6-973D3D5D52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9600" y="5745902"/>
            <a:ext cx="11330925" cy="276999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Vortragender, Geschäftsbereich, TT.MM.JJJJ durch Klicken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CB09D10-C019-4005-9F96-C89E3B63C5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gray">
          <a:xfrm>
            <a:off x="9774000" y="478800"/>
            <a:ext cx="1923888" cy="2951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4D6FF42-ECFB-4336-0E04-F5DC993A71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489600" y="478800"/>
            <a:ext cx="972000" cy="972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33D4BB4-D63D-DA37-5D18-AAB6295DF4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 bwMode="gray">
          <a:xfrm>
            <a:off x="9774001" y="478800"/>
            <a:ext cx="1922398" cy="6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04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/ Titel und Text (Dunkelblau)">
    <p:bg bwMode="gray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FC27BF6-A02E-4C68-A34D-0000B2C0A1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65770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FC27BF6-A02E-4C68-A34D-0000B2C0A1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01325" cy="738664"/>
          </a:xfrm>
        </p:spPr>
        <p:txBody>
          <a:bodyPr vert="horz"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10601324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33D8099-EE2E-E706-832B-651FEB7006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5EC7BD-99EE-9CAA-7739-97E4457EB0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8A69B3-5AD2-E211-DCFC-3E40CB98B8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815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/ Titel und Text (Blau)">
    <p:bg bwMode="gray">
      <p:bgPr>
        <a:solidFill>
          <a:srgbClr val="0078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97BF36C-27FF-407F-A0B5-B322CAEBE1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458627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497BF36C-27FF-407F-A0B5-B322CAEBE1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01325" cy="738664"/>
          </a:xfrm>
        </p:spPr>
        <p:txBody>
          <a:bodyPr vert="horz"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10601324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FF21B10-980B-F661-1FED-39987FE73D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C2BC37-63ED-87A6-48FC-17F7934109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F0CAF7-5E50-1B7B-4D52-F1BFCA6283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0096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/ Titel und Text (Hellgrau)"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BE33202-7EFE-4F87-93CC-F4EEE9BDBD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47681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4BE33202-7EFE-4F87-93CC-F4EEE9BDBD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01325" cy="738664"/>
          </a:xfrm>
        </p:spPr>
        <p:txBody>
          <a:bodyPr vert="horz" wrap="square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10601324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FFC9CA6-855A-C00D-4906-4A86203A4C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41F893-7959-6DCC-20E4-D8568A6445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655F8B8-E57B-AA43-7223-E2F7FD95B2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8801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/ Titel und Text (Anthrazit)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1EDE2EA9-7767-4BCF-AC51-807B1769A2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5391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1EDE2EA9-7767-4BCF-AC51-807B1769A2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10561" cy="738664"/>
          </a:xfrm>
        </p:spPr>
        <p:txBody>
          <a:bodyPr vert="horz"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473" y="1628775"/>
            <a:ext cx="10574561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BC5BEB-D459-7274-F3AD-CDDB1B77626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921B71-6162-79E5-C70A-B7389E6907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AF88C11-601F-FD34-29AC-9913F08893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6569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/ Titel und Text (Rot)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7090FA9-AF55-4C2F-BFAB-9B2FCC0BE7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553483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7090FA9-AF55-4C2F-BFAB-9B2FCC0BE7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10400"/>
            <a:ext cx="10260000" cy="738664"/>
          </a:xfrm>
        </p:spPr>
        <p:txBody>
          <a:bodyPr vert="horz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1026000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D28571-6EFA-F54D-6100-871D29F32F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8903C4-32FE-5EB0-D244-D6122D8D07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ACFA31-4304-3B59-834F-158B858F75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4010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9EBCE04-9289-4B3B-B236-36AFA0355F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90448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C9EBCE04-9289-4B3B-B236-36AFA0355F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01325" cy="738664"/>
          </a:xfrm>
        </p:spPr>
        <p:txBody>
          <a:bodyPr vert="horz" wrap="square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2015327"/>
            <a:ext cx="10601324" cy="4185448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24E3BF82-A8E2-44CF-9083-378A812859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475" y="1458000"/>
            <a:ext cx="10601324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Untertitel durch Klicken bearbeiten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8E307D-57F3-F956-1194-0B91289E3DC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FBEF11-1839-CAD6-C9E2-694FD557D8D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E78D7E6-E64D-9132-D9AC-B938D364303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3358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9EBCE04-9289-4B3B-B236-36AFA0355F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6740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C9EBCE04-9289-4B3B-B236-36AFA0355F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01325" cy="738664"/>
          </a:xfrm>
        </p:spPr>
        <p:txBody>
          <a:bodyPr vert="horz" wrap="square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24E3BF82-A8E2-44CF-9083-378A812859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475" y="1458000"/>
            <a:ext cx="10601324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Untertitel durch Klicken bearbeiten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8E307D-57F3-F956-1194-0B91289E3DC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FBEF11-1839-CAD6-C9E2-694FD557D8D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E78D7E6-E64D-9132-D9AC-B938D364303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3483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Text (zw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D6353E4-7267-4618-B8EE-79E0F271C4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7604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D6353E4-7267-4618-B8EE-79E0F271C4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01325" cy="738664"/>
          </a:xfrm>
        </p:spPr>
        <p:txBody>
          <a:bodyPr vert="horz" wrap="square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2016001"/>
            <a:ext cx="5580063" cy="4184774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2ACBAFA6-EF9F-4F9D-A747-D790244F12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40461" y="2016001"/>
            <a:ext cx="5580063" cy="4184774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5DB68BE9-56CD-42F7-9253-859915A6FC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71475" y="1458000"/>
            <a:ext cx="10601324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Untertitel durch Klicken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8B7A8BE-2CF5-1BE1-D8B0-CA16F51543D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1902DB-5EE5-8A83-EF63-01AE88F0FAB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003D1D4-F50C-C362-E025-AEF0886169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8196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Text (dr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225CE4E-017D-4DA1-9612-1ECD9CC6A4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117955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3225CE4E-017D-4DA1-9612-1ECD9CC6A4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10561" cy="738664"/>
          </a:xfrm>
        </p:spPr>
        <p:txBody>
          <a:bodyPr vert="horz" wrap="square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2016001"/>
            <a:ext cx="3630083" cy="4184774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2ACBAFA6-EF9F-4F9D-A747-D790244F12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80958" y="2016001"/>
            <a:ext cx="3630083" cy="4184774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838F3970-EF0C-4E38-AF66-638F7170B0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90441" y="2016001"/>
            <a:ext cx="3630083" cy="4184774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E84DF05A-93ED-432C-979D-B616A4F2F2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475" y="1458000"/>
            <a:ext cx="10610560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Untertitel durch Klicken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F8D26A-4351-D56C-89EE-5B3B206571F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BDCA72-3985-0D64-38E2-E4A481A471E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32BAAA0-DC23-72FA-B393-A5072E08A24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9725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A0A8CEF-DB20-4AA0-B93D-9CA06131CF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5890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A0A8CEF-DB20-4AA0-B93D-9CA06131CF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01325" cy="738664"/>
          </a:xfrm>
        </p:spPr>
        <p:txBody>
          <a:bodyPr vert="horz" wrap="square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5580063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DFE30F35-A1E2-4773-9A69-FCE45D6911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240462" y="1628775"/>
            <a:ext cx="5951537" cy="4572000"/>
          </a:xfrm>
          <a:solidFill>
            <a:srgbClr val="C8C8C8"/>
          </a:solidFill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E2FF8F2-AB32-5D6F-D482-32C7593A7CB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1B76D60-98C6-BCE3-4D8F-1C8D4CCAE11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F0559EA-2DC0-E736-8D69-4ED5E00CB0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79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64AA9D6-D60E-7C0B-BB67-25C8B4FD4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" b="1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704897-6717-4B53-A950-9DF14F749F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89600" y="2093681"/>
            <a:ext cx="11330925" cy="1495794"/>
          </a:xfr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 durch Klicken bearbeiten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25612CD-FCB7-4F50-A95A-3613BB6294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89600" y="3800818"/>
            <a:ext cx="11330924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13B5131-8AC6-43F3-A0C6-973D3D5D52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9600" y="5745902"/>
            <a:ext cx="11330925" cy="276999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Vortragender, Geschäftsbereich, TT.MM.JJJJ durch Klicken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8F26B30-8499-C1DD-8168-E147EF8836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489600" y="478800"/>
            <a:ext cx="972000" cy="972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0E30DC3-9928-5C86-3E0B-C6D486F053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gray">
          <a:xfrm>
            <a:off x="9774001" y="478800"/>
            <a:ext cx="1922398" cy="6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96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xt und Bil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ACB0957-AF7B-47D5-8C34-BC2EDA64BE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9083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ACB0957-AF7B-47D5-8C34-BC2EDA64BE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10400"/>
            <a:ext cx="5580063" cy="738664"/>
          </a:xfrm>
        </p:spPr>
        <p:txBody>
          <a:bodyPr vert="horz">
            <a:spAutoFit/>
          </a:bodyPr>
          <a:lstStyle>
            <a:lvl1pPr>
              <a:defRPr/>
            </a:lvl1pPr>
          </a:lstStyle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5580063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DFE30F35-A1E2-4773-9A69-FCE45D6911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240462" y="0"/>
            <a:ext cx="5951537" cy="6858000"/>
          </a:xfrm>
          <a:solidFill>
            <a:srgbClr val="C8C8C8"/>
          </a:solidFill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1104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 und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E69094F5-A8BE-483B-AC5F-14E6428708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481919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E69094F5-A8BE-483B-AC5F-14E6428708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01325" cy="738664"/>
          </a:xfrm>
        </p:spPr>
        <p:txBody>
          <a:bodyPr vert="horz" wrap="square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0462" y="1628775"/>
            <a:ext cx="5580063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DFE30F35-A1E2-4773-9A69-FCE45D6911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1628774"/>
            <a:ext cx="5951537" cy="4572001"/>
          </a:xfrm>
          <a:solidFill>
            <a:srgbClr val="C8C8C8"/>
          </a:solidFill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A672ED-69D3-8A85-CCB0-C8F920742CC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7B7639-D6EA-5B04-26E6-39E543D1768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591AC1B-75F9-A83D-B638-1423DEA878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0493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 und Tex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233F1CB-82FE-445D-AB24-AE97D82EE6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73283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233F1CB-82FE-445D-AB24-AE97D82EE6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4">
            <a:extLst>
              <a:ext uri="{FF2B5EF4-FFF2-40B4-BE49-F238E27FC236}">
                <a16:creationId xmlns:a16="http://schemas.microsoft.com/office/drawing/2014/main" id="{DFE30F35-A1E2-4773-9A69-FCE45D6911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5951537" cy="6858000"/>
          </a:xfrm>
          <a:solidFill>
            <a:srgbClr val="C8C8C8"/>
          </a:solidFill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42399" y="410400"/>
            <a:ext cx="4680000" cy="738664"/>
          </a:xfrm>
        </p:spPr>
        <p:txBody>
          <a:bodyPr vert="horz">
            <a:spAutoFit/>
          </a:bodyPr>
          <a:lstStyle>
            <a:lvl1pPr>
              <a:defRPr/>
            </a:lvl1pPr>
          </a:lstStyle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2400" y="1628775"/>
            <a:ext cx="5580063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10467A-A8C3-7DCA-0CB0-462FD294509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2A86CCA-E84F-11C7-4943-9DB2DB5961E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B275EB2-A3A0-C7CA-B394-2F54C6A8699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855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und Text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4">
            <a:extLst>
              <a:ext uri="{FF2B5EF4-FFF2-40B4-BE49-F238E27FC236}">
                <a16:creationId xmlns:a16="http://schemas.microsoft.com/office/drawing/2014/main" id="{DFE30F35-A1E2-4773-9A69-FCE45D6911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4860000"/>
          </a:xfrm>
          <a:solidFill>
            <a:srgbClr val="C8C8C8"/>
          </a:solidFill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1A56ED5A-BF7D-4BC8-9BEE-2BB921A719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475" y="5140602"/>
            <a:ext cx="11449049" cy="492443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3200" b="0"/>
            </a:lvl1pPr>
          </a:lstStyle>
          <a:p>
            <a:pPr lvl="0"/>
            <a:r>
              <a:rPr lang="de-DE"/>
              <a:t>Text durch Klicken bearbeiten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A9EED37-91EB-76F3-F75C-79FBF3427C6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3BB640-DACA-A322-3F97-28A8452466A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B6AB060-DC2C-5B5F-5165-50DE94BEB5E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41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4">
            <a:extLst>
              <a:ext uri="{FF2B5EF4-FFF2-40B4-BE49-F238E27FC236}">
                <a16:creationId xmlns:a16="http://schemas.microsoft.com/office/drawing/2014/main" id="{DFE30F35-A1E2-4773-9A69-FCE45D6911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  <a:solidFill>
            <a:srgbClr val="C8C8C8"/>
          </a:solidFill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672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Multipicture-Bühne (Hell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E51C945D-3358-4C09-AE22-5EE5C71794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6650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E51C945D-3358-4C09-AE22-5EE5C7179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3FB5ED4-37B2-48E4-93D1-98091CCD2BA0}"/>
              </a:ext>
            </a:extLst>
          </p:cNvPr>
          <p:cNvSpPr/>
          <p:nvPr userDrawn="1"/>
        </p:nvSpPr>
        <p:spPr bwMode="gray">
          <a:xfrm>
            <a:off x="6240463" y="0"/>
            <a:ext cx="595153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10400"/>
            <a:ext cx="5580063" cy="738664"/>
          </a:xfrm>
        </p:spPr>
        <p:txBody>
          <a:bodyPr vert="horz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5580063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1799CE7-1CC2-4C34-9381-74EE908224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gray">
          <a:xfrm>
            <a:off x="11388525" y="407642"/>
            <a:ext cx="432000" cy="432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46F2DF-3D8F-2331-7525-1F161F9211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A5F7598-1DF3-61EC-5034-3000A4E9FC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75EE56D-7E3A-BD85-D516-2C53ADD571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217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Multipicture-Bühne (Anthraz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AB40731-1297-47C7-802E-DC500C25E9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519799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AB40731-1297-47C7-802E-DC500C25E9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3FB5ED4-37B2-48E4-93D1-98091CCD2BA0}"/>
              </a:ext>
            </a:extLst>
          </p:cNvPr>
          <p:cNvSpPr/>
          <p:nvPr userDrawn="1"/>
        </p:nvSpPr>
        <p:spPr bwMode="gray">
          <a:xfrm>
            <a:off x="6240463" y="0"/>
            <a:ext cx="5951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0800" y="410400"/>
            <a:ext cx="5580063" cy="738664"/>
          </a:xfrm>
        </p:spPr>
        <p:txBody>
          <a:bodyPr vert="horz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5580063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1799CE7-1CC2-4C34-9381-74EE908224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gray">
          <a:xfrm>
            <a:off x="11388525" y="407642"/>
            <a:ext cx="432000" cy="432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D854D5-2438-700D-7C72-81C56A62D70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F0B643F-5F14-58FE-9187-07A5A78708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6D8EA7A3-D9EB-F490-4596-CFE09BF4F7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770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Multipicture-Bühne (Grü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12507E0-A48F-4DAE-99E0-30CB89E6B8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57476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12507E0-A48F-4DAE-99E0-30CB89E6B8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3FB5ED4-37B2-48E4-93D1-98091CCD2BA0}"/>
              </a:ext>
            </a:extLst>
          </p:cNvPr>
          <p:cNvSpPr/>
          <p:nvPr userDrawn="1"/>
        </p:nvSpPr>
        <p:spPr bwMode="gray">
          <a:xfrm>
            <a:off x="6240463" y="0"/>
            <a:ext cx="5951537" cy="6858000"/>
          </a:xfrm>
          <a:prstGeom prst="rect">
            <a:avLst/>
          </a:prstGeom>
          <a:solidFill>
            <a:srgbClr val="197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10400"/>
            <a:ext cx="5580063" cy="738664"/>
          </a:xfrm>
        </p:spPr>
        <p:txBody>
          <a:bodyPr vert="horz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5580063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1799CE7-1CC2-4C34-9381-74EE908224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gray">
          <a:xfrm>
            <a:off x="11388525" y="407642"/>
            <a:ext cx="432000" cy="432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F397B0-15E1-7F46-6EAC-45DAE956E4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0C97BE9-EF3A-4706-FF6F-503AD3DE7A6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4BF36CC-6FDC-E9C3-B936-81858A1B40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321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Multipicture-Bühne (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18571542-9642-400E-908E-2E1AED2298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0970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18571542-9642-400E-908E-2E1AED229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3FB5ED4-37B2-48E4-93D1-98091CCD2BA0}"/>
              </a:ext>
            </a:extLst>
          </p:cNvPr>
          <p:cNvSpPr/>
          <p:nvPr userDrawn="1"/>
        </p:nvSpPr>
        <p:spPr bwMode="gray">
          <a:xfrm>
            <a:off x="6240463" y="0"/>
            <a:ext cx="595153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10400"/>
            <a:ext cx="5580063" cy="738664"/>
          </a:xfrm>
        </p:spPr>
        <p:txBody>
          <a:bodyPr vert="horz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5580063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1B21AE-59CD-E811-A456-66B902A4F3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A051EBD-C211-ADDF-2991-6A70FEE0F6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E38579C-2ABC-19D9-1C23-C0B479689F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4261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EFB92C4-27CC-4C92-AEA6-16F9923AD9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79424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EFB92C4-27CC-4C92-AEA6-16F9923AD9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01325" cy="738664"/>
          </a:xfrm>
        </p:spPr>
        <p:txBody>
          <a:bodyPr vert="horz" wrap="square">
            <a:spAutoFit/>
          </a:bodyPr>
          <a:lstStyle/>
          <a:p>
            <a:r>
              <a:rPr lang="de-DE"/>
              <a:t>Folientitel durch Klicken bearbeiten </a:t>
            </a:r>
            <a:br>
              <a:rPr lang="de-DE"/>
            </a:br>
            <a:r>
              <a:rPr lang="de-DE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1628775"/>
            <a:ext cx="5580063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11E931E2-E887-4EFC-B116-44DABE1F80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40460" y="1628775"/>
            <a:ext cx="5580063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1"/>
            </a:lvl1pPr>
          </a:lstStyle>
          <a:p>
            <a:pPr lvl="0"/>
            <a:r>
              <a:rPr lang="de-DE"/>
              <a:t>Diagrammtitel durch Klicken bearbeiten</a:t>
            </a:r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1BC70E5-9436-4A20-9E18-619EA6B230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40460" y="1907072"/>
            <a:ext cx="5580063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 dirty="0"/>
              <a:t>Werteinheit durch Klicken bearbeiten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AE643CD7-526C-4FDF-9714-8991A587AD85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 bwMode="gray">
          <a:xfrm>
            <a:off x="6240463" y="2267999"/>
            <a:ext cx="5580062" cy="3564000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FA38193B-BD38-4746-BE7D-3C4540F523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40462" y="6046887"/>
            <a:ext cx="5580063" cy="15388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000" b="0"/>
            </a:lvl1pPr>
          </a:lstStyle>
          <a:p>
            <a:pPr lvl="0"/>
            <a:r>
              <a:rPr lang="de-DE" dirty="0"/>
              <a:t>Fußnote/Quellenangabe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073ACA-CDAD-4A3F-A00F-E40E5D967FF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3E25379-84C9-DCAA-C9C3-BF377169DAC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2805C95-D9D6-4947-8D86-F310E66259A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8200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Anthraz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34F0A1A-A2F3-ABBE-F128-20CD4D3FF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" b="1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704897-6717-4B53-A950-9DF14F749F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89600" y="2093681"/>
            <a:ext cx="11330925" cy="1495794"/>
          </a:xfr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 durch Klicken bearbeiten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25612CD-FCB7-4F50-A95A-3613BB6294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89600" y="3800818"/>
            <a:ext cx="11330924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durch Klicken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13B5131-8AC6-43F3-A0C6-973D3D5D52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9600" y="5745902"/>
            <a:ext cx="11330925" cy="276999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Vortragender, Geschäftsbereich, TT.MM.JJJJ durch Klicken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9675093-33A6-72FA-A940-538A8E1E8C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489600" y="478800"/>
            <a:ext cx="972000" cy="972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FB0E4DB-18FE-E036-EF0A-FC3F51B65E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gray">
          <a:xfrm>
            <a:off x="9774001" y="478800"/>
            <a:ext cx="1922398" cy="6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46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E61477A-D48F-40D5-A839-B5A94F86D4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07829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E61477A-D48F-40D5-A839-B5A94F86D4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01325" cy="738664"/>
          </a:xfrm>
        </p:spPr>
        <p:txBody>
          <a:bodyPr vert="horz" wrap="square">
            <a:spAutoFit/>
          </a:bodyPr>
          <a:lstStyle/>
          <a:p>
            <a:r>
              <a:rPr lang="de-DE"/>
              <a:t>Folientitel durch Klicken bearbeiten </a:t>
            </a:r>
            <a:br>
              <a:rPr lang="de-DE"/>
            </a:br>
            <a:r>
              <a:rPr lang="de-DE"/>
              <a:t>(maximal zweizeilig)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0461" y="1628775"/>
            <a:ext cx="5580063" cy="4572000"/>
          </a:xfrm>
        </p:spPr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US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11E931E2-E887-4EFC-B116-44DABE1F80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475" y="1628775"/>
            <a:ext cx="5580063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1"/>
            </a:lvl1pPr>
          </a:lstStyle>
          <a:p>
            <a:pPr lvl="0"/>
            <a:r>
              <a:rPr lang="de-DE"/>
              <a:t>Diagrammtitel durch Klicken bearbeiten</a:t>
            </a:r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1BC70E5-9436-4A20-9E18-619EA6B230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71475" y="1907072"/>
            <a:ext cx="5580063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Werteinheit durch Klicken bearbeiten</a:t>
            </a:r>
            <a:endParaRPr lang="de-DE" dirty="0"/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AE643CD7-526C-4FDF-9714-8991A587AD85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 bwMode="gray">
          <a:xfrm>
            <a:off x="371475" y="2268000"/>
            <a:ext cx="5580062" cy="3564000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6F48A5AF-FD4E-442D-A5A8-E97D008DF8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475" y="6046887"/>
            <a:ext cx="5580000" cy="15388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000" b="0"/>
            </a:lvl1pPr>
          </a:lstStyle>
          <a:p>
            <a:pPr lvl="0"/>
            <a:r>
              <a:rPr lang="de-DE"/>
              <a:t>Fußnote/Quellenangabe durch Klicken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7E3B59-9D76-0C60-F825-7954B76F248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1E87C6D-8F1D-E8DF-96EF-1FA2382560B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78F40A7-6015-EE86-0225-F3436E0062D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1212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25A330E-100E-4627-A99A-4E0310C30C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69615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25A330E-100E-4627-A99A-4E0310C30C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10561" cy="738664"/>
          </a:xfrm>
        </p:spPr>
        <p:txBody>
          <a:bodyPr vert="horz" wrap="square">
            <a:spAutoFit/>
          </a:bodyPr>
          <a:lstStyle/>
          <a:p>
            <a:r>
              <a:rPr lang="de-DE"/>
              <a:t>Folientitel durch Klicken bearbeiten </a:t>
            </a:r>
            <a:br>
              <a:rPr lang="de-DE"/>
            </a:br>
            <a:r>
              <a:rPr lang="de-DE"/>
              <a:t>(maximal zweizeilig)</a:t>
            </a:r>
            <a:endParaRPr lang="en-US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11E931E2-E887-4EFC-B116-44DABE1F80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475" y="1628775"/>
            <a:ext cx="5580063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1"/>
            </a:lvl1pPr>
          </a:lstStyle>
          <a:p>
            <a:pPr lvl="0"/>
            <a:r>
              <a:rPr lang="de-DE"/>
              <a:t>Diagrammtitel durch Klicken bearbeiten</a:t>
            </a:r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1BC70E5-9436-4A20-9E18-619EA6B230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71475" y="1907072"/>
            <a:ext cx="5580063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Werteinheit durch Klicken bearbeiten</a:t>
            </a:r>
            <a:endParaRPr lang="de-DE" dirty="0"/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AE643CD7-526C-4FDF-9714-8991A587AD85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 bwMode="gray">
          <a:xfrm>
            <a:off x="371475" y="2268000"/>
            <a:ext cx="5580062" cy="3564000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61827634-EE08-4972-8BE7-5A39A7FA3D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40461" y="1628775"/>
            <a:ext cx="5580063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1"/>
            </a:lvl1pPr>
          </a:lstStyle>
          <a:p>
            <a:pPr lvl="0"/>
            <a:r>
              <a:rPr lang="de-DE"/>
              <a:t>Diagrammtitel durch Klicken bearbeiten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A63593AC-D668-4F86-97B5-00BC831BBA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40461" y="1907072"/>
            <a:ext cx="5580063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Werteinheit durch Klicken bearbeiten</a:t>
            </a:r>
            <a:endParaRPr lang="de-DE" dirty="0"/>
          </a:p>
        </p:txBody>
      </p:sp>
      <p:sp>
        <p:nvSpPr>
          <p:cNvPr id="15" name="Diagrammplatzhalter 3">
            <a:extLst>
              <a:ext uri="{FF2B5EF4-FFF2-40B4-BE49-F238E27FC236}">
                <a16:creationId xmlns:a16="http://schemas.microsoft.com/office/drawing/2014/main" id="{B8D7AE41-1712-4BB3-83A3-775CE69660F6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 bwMode="gray">
          <a:xfrm>
            <a:off x="6240462" y="2268000"/>
            <a:ext cx="5580062" cy="3564000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F29C7049-EBBC-4C9F-AF05-19BBD7F60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475" y="6048000"/>
            <a:ext cx="5580000" cy="15388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000" b="0"/>
            </a:lvl1pPr>
          </a:lstStyle>
          <a:p>
            <a:pPr lvl="0"/>
            <a:r>
              <a:rPr lang="de-DE" dirty="0"/>
              <a:t>Fußnote/Quellenangabe durch Klicken bearbeiten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9D84BD42-0535-4F20-8D34-AD422417DA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40524" y="6048000"/>
            <a:ext cx="5580000" cy="15388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000" b="0"/>
            </a:lvl1pPr>
          </a:lstStyle>
          <a:p>
            <a:pPr lvl="0"/>
            <a:r>
              <a:rPr lang="de-DE"/>
              <a:t>Fußnote/Quellenangabe durch Klicken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F99C34-9BB5-AA33-8105-9E46B7F3EE3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139DB8A-0EEF-D0AA-4056-4D903008623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4F8B0BF-D534-6FBF-5220-1E36B89AA18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555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2C0AD6B-B57C-4F73-B23B-4353ED9794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9683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2C0AD6B-B57C-4F73-B23B-4353ED9794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400"/>
            <a:ext cx="10601325" cy="738664"/>
          </a:xfrm>
        </p:spPr>
        <p:txBody>
          <a:bodyPr vert="horz" wrap="square">
            <a:spAutoFit/>
          </a:bodyPr>
          <a:lstStyle/>
          <a:p>
            <a:r>
              <a:rPr lang="de-DE" dirty="0"/>
              <a:t>Folientitel durch Klicken bearbeiten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11E931E2-E887-4EFC-B116-44DABE1F80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475" y="1628775"/>
            <a:ext cx="11449051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1"/>
            </a:lvl1pPr>
          </a:lstStyle>
          <a:p>
            <a:pPr lvl="0"/>
            <a:r>
              <a:rPr lang="de-DE"/>
              <a:t>Diagrammtitel durch Klicken bearbeiten</a:t>
            </a:r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1BC70E5-9436-4A20-9E18-619EA6B230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71475" y="1907072"/>
            <a:ext cx="11449051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Werteinheit durch Klicken bearbeiten</a:t>
            </a:r>
            <a:endParaRPr lang="de-DE" dirty="0"/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AE643CD7-526C-4FDF-9714-8991A587AD85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 bwMode="gray">
          <a:xfrm>
            <a:off x="371474" y="2268000"/>
            <a:ext cx="11449049" cy="3564000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E0232E8-8C45-4EFB-A883-59E5D3240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475" y="6048000"/>
            <a:ext cx="11449050" cy="15388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000" b="0"/>
            </a:lvl1pPr>
          </a:lstStyle>
          <a:p>
            <a:pPr lvl="0"/>
            <a:r>
              <a:rPr lang="de-DE"/>
              <a:t>Fußnote/Quellenangabe durch Klicken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762A33-29B3-B685-B754-9383FDD6ACE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1E63005-B6F8-B38A-FB57-A295DC1DC49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9991555-887C-38B9-46BF-94D2E73DDA5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4564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Grü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7035E6C9-9BD8-4EBF-86A7-B3875D41D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" b="65"/>
          <a:stretch/>
        </p:blipFill>
        <p:spPr bwMode="gray"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platzhalter 7">
            <a:extLst>
              <a:ext uri="{FF2B5EF4-FFF2-40B4-BE49-F238E27FC236}">
                <a16:creationId xmlns:a16="http://schemas.microsoft.com/office/drawing/2014/main" id="{5DE804DC-D1D1-4747-852C-215DCE2A48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475" y="948360"/>
            <a:ext cx="10260000" cy="276999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 des Zitatgebers durch Klicken bearbeiten (optional)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017EFA22-5031-4E31-83DC-CA9581F41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71474" y="1627200"/>
            <a:ext cx="10260000" cy="2492990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„Zitat lang durch Klicken bearbeiten (kann auch mehrere Zeilen lang sein)“</a:t>
            </a:r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3CE3510-1E1E-CA20-EDFA-2E5592F6750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rgbClr val="C8C8C8"/>
                </a:solidFill>
              </a:defRPr>
            </a:lvl1pPr>
          </a:lstStyle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E56E70B-1E3D-0A8D-767D-9274350EBDF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C8C8C8"/>
                </a:solidFill>
              </a:defRPr>
            </a:lvl1pPr>
          </a:lstStyle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FB2E20A-5215-6ADE-EC99-F586D9F7245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C8C8C8"/>
                </a:solidFill>
              </a:defRPr>
            </a:lvl1pPr>
          </a:lstStyle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8371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4B7D9663-30AB-42BC-AFC0-A4588EF105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" b="65"/>
          <a:stretch/>
        </p:blipFill>
        <p:spPr bwMode="gray"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platzhalter 7">
            <a:extLst>
              <a:ext uri="{FF2B5EF4-FFF2-40B4-BE49-F238E27FC236}">
                <a16:creationId xmlns:a16="http://schemas.microsoft.com/office/drawing/2014/main" id="{5DE804DC-D1D1-4747-852C-215DCE2A48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475" y="948360"/>
            <a:ext cx="10260000" cy="276999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Name des Zitatgebers durch Klicken bearbeiten (optional)</a:t>
            </a:r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017EFA22-5031-4E31-83DC-CA9581F41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71474" y="1627200"/>
            <a:ext cx="10260000" cy="2492990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„Zitat lang durch Klicken bearbeiten (kann auch mehrere Zeilen lang sein)“</a:t>
            </a:r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14E1021-90D0-C4E1-351D-C4D0D04C98A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985748-EEE8-A6E8-DD9C-3025A116D0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6B90BDB-11B7-1417-6308-F192A76996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769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Anthraz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500E012E-388C-4A87-B430-57663AAD2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" b="65"/>
          <a:stretch/>
        </p:blipFill>
        <p:spPr bwMode="gray"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platzhalter 7">
            <a:extLst>
              <a:ext uri="{FF2B5EF4-FFF2-40B4-BE49-F238E27FC236}">
                <a16:creationId xmlns:a16="http://schemas.microsoft.com/office/drawing/2014/main" id="{5DE804DC-D1D1-4747-852C-215DCE2A48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475" y="948360"/>
            <a:ext cx="10260000" cy="276999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 des Zitatgebers durch Klicken bearbeiten (optional)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017EFA22-5031-4E31-83DC-CA9581F41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71474" y="1627200"/>
            <a:ext cx="10260000" cy="2492990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„Zitat lang durch Klicken bearbeiten (kann auch mehrere Zeilen lang sein)“</a:t>
            </a:r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2778E2C-DA07-8406-82E4-C4BB9DF9BB1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094003-96B3-345F-E853-E31B883C57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777A700-313D-210B-D7BF-7D03600EE74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70836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ntakt mit Bild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4">
            <a:extLst>
              <a:ext uri="{FF2B5EF4-FFF2-40B4-BE49-F238E27FC236}">
                <a16:creationId xmlns:a16="http://schemas.microsoft.com/office/drawing/2014/main" id="{DFE30F35-A1E2-4773-9A69-FCE45D6911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5951537" cy="6858000"/>
          </a:xfrm>
          <a:solidFill>
            <a:srgbClr val="C8C8C8"/>
          </a:solidFill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42400" y="410400"/>
            <a:ext cx="4390675" cy="923330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de-DE" dirty="0"/>
              <a:t>Kontakt durch Klicken bearbeiten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2400" y="1628775"/>
            <a:ext cx="5580063" cy="276999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b="1"/>
            </a:lvl1pPr>
          </a:lstStyle>
          <a:p>
            <a:pPr lvl="0"/>
            <a:r>
              <a:rPr lang="de-DE"/>
              <a:t>Name Nachname durch Klicken bearbeiten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C3E50E2E-2581-450B-85C4-8B18C9C771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42400" y="1933119"/>
            <a:ext cx="5580063" cy="276999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b="0"/>
            </a:lvl1pPr>
          </a:lstStyle>
          <a:p>
            <a:pPr lvl="0"/>
            <a:r>
              <a:rPr lang="de-DE"/>
              <a:t>Position durch Klicken bearbeiten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8DC8777A-5734-403E-8946-AF2CF60A6A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42400" y="2344395"/>
            <a:ext cx="5580063" cy="2462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 dirty="0"/>
              <a:t>Mobilnummer durch Klicken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6140232B-E023-4338-90D0-AFD1D66BC6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42400" y="2615609"/>
            <a:ext cx="5580063" cy="2462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E-Mail durch Klicken bearbeiten</a:t>
            </a:r>
            <a:endParaRPr lang="de-DE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924AD0B-8E9A-4C1D-8E98-370DE0A4DA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242400" y="6320043"/>
            <a:ext cx="5580063" cy="2462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1600" b="1"/>
            </a:lvl1pPr>
          </a:lstStyle>
          <a:p>
            <a:pPr lvl="0"/>
            <a:r>
              <a:rPr lang="de-DE"/>
              <a:t>westfalen.com</a:t>
            </a:r>
            <a:endParaRPr lang="en-US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2CE4B410-68BE-4D50-B52C-D1E823A804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42400" y="6047919"/>
            <a:ext cx="5580063" cy="246221"/>
          </a:xfrm>
        </p:spPr>
        <p:txBody>
          <a:bodyPr anchor="b" anchorCtr="0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 dirty="0"/>
              <a:t>Adresse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73843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ntakte mit Bild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42400" y="410400"/>
            <a:ext cx="4390675" cy="923330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de-DE"/>
              <a:t>Kontakt durch Klicken bearbeiten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2400" y="1628775"/>
            <a:ext cx="5580063" cy="276999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b="1"/>
            </a:lvl1pPr>
          </a:lstStyle>
          <a:p>
            <a:pPr lvl="0"/>
            <a:r>
              <a:rPr lang="de-DE"/>
              <a:t>Name Nachname durch Klicken bearbeiten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C3E50E2E-2581-450B-85C4-8B18C9C771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42400" y="1933119"/>
            <a:ext cx="5580063" cy="276999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b="0"/>
            </a:lvl1pPr>
          </a:lstStyle>
          <a:p>
            <a:pPr lvl="0"/>
            <a:r>
              <a:rPr lang="de-DE"/>
              <a:t>Position durch Klicken bearbeiten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8DC8777A-5734-403E-8946-AF2CF60A6A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42400" y="2344395"/>
            <a:ext cx="5580063" cy="2462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Mobilnummer durch Klicken bearbeiten</a:t>
            </a:r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6140232B-E023-4338-90D0-AFD1D66BC6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42400" y="2615609"/>
            <a:ext cx="5580063" cy="2462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E-Mail durch Klicken bearbeiten</a:t>
            </a:r>
            <a:endParaRPr lang="de-DE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924AD0B-8E9A-4C1D-8E98-370DE0A4DA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242400" y="6320043"/>
            <a:ext cx="5580063" cy="2462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1600" b="1"/>
            </a:lvl1pPr>
          </a:lstStyle>
          <a:p>
            <a:pPr lvl="0"/>
            <a:r>
              <a:rPr lang="de-DE"/>
              <a:t>westfalen.com</a:t>
            </a:r>
            <a:endParaRPr lang="en-US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2CE4B410-68BE-4D50-B52C-D1E823A804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42400" y="6047919"/>
            <a:ext cx="5580063" cy="246221"/>
          </a:xfrm>
        </p:spPr>
        <p:txBody>
          <a:bodyPr anchor="b" anchorCtr="0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 dirty="0"/>
              <a:t>Adresse durch Klicken bearbeiten</a:t>
            </a:r>
            <a:endParaRPr lang="en-US" dirty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3C5E353B-46EE-4C50-8B1B-1C6FEB20EF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0" y="0"/>
            <a:ext cx="5951537" cy="3429000"/>
          </a:xfrm>
          <a:solidFill>
            <a:srgbClr val="C8C8C8"/>
          </a:solidFill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A6FB155E-CACC-4E62-96F8-69C93EDB22C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 bwMode="gray">
          <a:xfrm>
            <a:off x="0" y="3429000"/>
            <a:ext cx="5951537" cy="3429000"/>
          </a:xfrm>
          <a:solidFill>
            <a:srgbClr val="C8C8C8"/>
          </a:solidFill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8A6D52CE-5561-478C-AA55-B9753CE20F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42400" y="3697646"/>
            <a:ext cx="5580063" cy="276999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b="1"/>
            </a:lvl1pPr>
          </a:lstStyle>
          <a:p>
            <a:pPr lvl="0"/>
            <a:r>
              <a:rPr lang="de-DE"/>
              <a:t>Name Nachname durch Klicken bearbeiten</a:t>
            </a:r>
            <a:endParaRPr lang="de-DE" dirty="0"/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185E9B33-F543-4230-9BDE-FAE6641472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242400" y="4001990"/>
            <a:ext cx="5580063" cy="276999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b="0"/>
            </a:lvl1pPr>
          </a:lstStyle>
          <a:p>
            <a:pPr lvl="0"/>
            <a:r>
              <a:rPr lang="de-DE"/>
              <a:t>Position durch Klicken bearbeiten</a:t>
            </a:r>
            <a:endParaRPr lang="de-DE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835AB433-F594-4FED-8BEB-93FC4A5E5C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6242400" y="4413266"/>
            <a:ext cx="5580063" cy="2462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Mobilnummer durch Klicken bearbeiten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5D94243C-686B-469A-802F-E7A6748D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242400" y="4684480"/>
            <a:ext cx="5580063" cy="2462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E-Mail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903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ntakt mit Bild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21B828DE-6C33-4E2B-8B75-79D4100A48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73698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21B828DE-6C33-4E2B-8B75-79D4100A4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6" y="410400"/>
            <a:ext cx="10601324" cy="369332"/>
          </a:xfrm>
        </p:spPr>
        <p:txBody>
          <a:bodyPr vert="horz" wrap="square">
            <a:spAutoFit/>
          </a:bodyPr>
          <a:lstStyle>
            <a:lvl1pPr>
              <a:defRPr/>
            </a:lvl1pPr>
          </a:lstStyle>
          <a:p>
            <a:r>
              <a:rPr lang="de-DE"/>
              <a:t>Kontakt durch Klicken bearbeiten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160722" y="1627200"/>
            <a:ext cx="8812078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b="1"/>
            </a:lvl1pPr>
          </a:lstStyle>
          <a:p>
            <a:pPr lvl="0"/>
            <a:r>
              <a:rPr lang="de-DE"/>
              <a:t>Name Nachname durch Klicken bearbeiten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C3E50E2E-2581-450B-85C4-8B18C9C771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160722" y="1933119"/>
            <a:ext cx="8812078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b="0"/>
            </a:lvl1pPr>
          </a:lstStyle>
          <a:p>
            <a:pPr lvl="0"/>
            <a:r>
              <a:rPr lang="de-DE"/>
              <a:t>Position durch Klicken bearbeiten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8DC8777A-5734-403E-8946-AF2CF60A6A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160722" y="2344395"/>
            <a:ext cx="8812078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Mobilnummer durch Klicken bearbeiten</a:t>
            </a:r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6140232B-E023-4338-90D0-AFD1D66BC6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2160722" y="2615609"/>
            <a:ext cx="8812078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E-Mail durch Klicken bearbeiten</a:t>
            </a:r>
            <a:endParaRPr lang="de-DE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924AD0B-8E9A-4C1D-8E98-370DE0A4DA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71476" y="5637105"/>
            <a:ext cx="5580063" cy="2462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1600" b="1"/>
            </a:lvl1pPr>
          </a:lstStyle>
          <a:p>
            <a:pPr lvl="0"/>
            <a:r>
              <a:rPr lang="de-DE" dirty="0"/>
              <a:t>Westfalen AG</a:t>
            </a:r>
            <a:endParaRPr lang="en-US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2CE4B410-68BE-4D50-B52C-D1E823A804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71476" y="6320043"/>
            <a:ext cx="5580063" cy="246221"/>
          </a:xfrm>
        </p:spPr>
        <p:txBody>
          <a:bodyPr anchor="b" anchorCtr="0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Adresse durch Klicken bearbeiten</a:t>
            </a:r>
            <a:endParaRPr lang="de-DE" dirty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3C5E353B-46EE-4C50-8B1B-1C6FEB20EF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371475" y="1627200"/>
            <a:ext cx="1476000" cy="1944000"/>
          </a:xfrm>
          <a:solidFill>
            <a:srgbClr val="C8C8C8"/>
          </a:solidFill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16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ntakte mit Bild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9962180E-52CE-46AA-A714-3AE0E81905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59006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9962180E-52CE-46AA-A714-3AE0E81905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6" y="410400"/>
            <a:ext cx="10601324" cy="369332"/>
          </a:xfrm>
        </p:spPr>
        <p:txBody>
          <a:bodyPr vert="horz" wrap="square">
            <a:spAutoFit/>
          </a:bodyPr>
          <a:lstStyle>
            <a:lvl1pPr>
              <a:defRPr/>
            </a:lvl1pPr>
          </a:lstStyle>
          <a:p>
            <a:r>
              <a:rPr lang="de-DE"/>
              <a:t>Kontakt durch Klicken bearbeiten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B5BF6B-1B96-472E-82FD-1D6CEA8D5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160723" y="1627200"/>
            <a:ext cx="3790816" cy="276999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b="1"/>
            </a:lvl1pPr>
          </a:lstStyle>
          <a:p>
            <a:pPr lvl="0"/>
            <a:r>
              <a:rPr lang="de-DE" dirty="0"/>
              <a:t>Name Nachname bearbeiten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C3E50E2E-2581-450B-85C4-8B18C9C771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160723" y="1933119"/>
            <a:ext cx="3790816" cy="276999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b="0"/>
            </a:lvl1pPr>
          </a:lstStyle>
          <a:p>
            <a:pPr lvl="0"/>
            <a:r>
              <a:rPr lang="de-DE" dirty="0"/>
              <a:t>Position durch Klicken bearbeiten</a:t>
            </a:r>
            <a:endParaRPr lang="en-US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8DC8777A-5734-403E-8946-AF2CF60A6A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160723" y="2344395"/>
            <a:ext cx="3790816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Mobilnummer durch Klicken bearbeiten</a:t>
            </a:r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6140232B-E023-4338-90D0-AFD1D66BC6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2160723" y="2615609"/>
            <a:ext cx="3790816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E-Mail durch Klicken bearbeiten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2CE4B410-68BE-4D50-B52C-D1E823A804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71476" y="6320043"/>
            <a:ext cx="5580063" cy="246221"/>
          </a:xfrm>
        </p:spPr>
        <p:txBody>
          <a:bodyPr anchor="b" anchorCtr="0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Adresse durch Klicken bearbeiten</a:t>
            </a:r>
            <a:endParaRPr lang="de-DE" dirty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3C5E353B-46EE-4C50-8B1B-1C6FEB20EF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371475" y="1627200"/>
            <a:ext cx="1476000" cy="1944000"/>
          </a:xfrm>
          <a:solidFill>
            <a:srgbClr val="C8C8C8"/>
          </a:solidFill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A6FB155E-CACC-4E62-96F8-69C93EDB22C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 bwMode="gray">
          <a:xfrm>
            <a:off x="6242400" y="1627200"/>
            <a:ext cx="1476000" cy="1944000"/>
          </a:xfrm>
          <a:solidFill>
            <a:srgbClr val="C8C8C8"/>
          </a:solidFill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8A6D52CE-5561-478C-AA55-B9753CE20F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023197" y="1627200"/>
            <a:ext cx="3790816" cy="276999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b="1"/>
            </a:lvl1pPr>
          </a:lstStyle>
          <a:p>
            <a:pPr lvl="0"/>
            <a:r>
              <a:rPr lang="de-DE" dirty="0"/>
              <a:t>Name Nachname bearbeiten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185E9B33-F543-4230-9BDE-FAE6641472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023197" y="1933119"/>
            <a:ext cx="3790816" cy="276999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b="0"/>
            </a:lvl1pPr>
          </a:lstStyle>
          <a:p>
            <a:pPr lvl="0"/>
            <a:r>
              <a:rPr lang="de-DE"/>
              <a:t>Position durch Klicken bearbeiten</a:t>
            </a:r>
            <a:endParaRPr lang="de-DE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835AB433-F594-4FED-8BEB-93FC4A5E5C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023197" y="2344395"/>
            <a:ext cx="3790816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Mobilnummer durch Klicken bearbeiten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5D94243C-686B-469A-802F-E7A6748D36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8023197" y="2615609"/>
            <a:ext cx="3790816" cy="246221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pPr lvl="0"/>
            <a:r>
              <a:rPr lang="de-DE"/>
              <a:t>E-Mail durch Klicken bearbeiten</a:t>
            </a:r>
            <a:endParaRPr lang="de-DE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40AAFD2C-A11D-4FC2-AE67-218AAB44EA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71476" y="5637105"/>
            <a:ext cx="5580063" cy="2462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1600" b="1"/>
            </a:lvl1pPr>
          </a:lstStyle>
          <a:p>
            <a:pPr lvl="0"/>
            <a:r>
              <a:rPr lang="de-DE" dirty="0"/>
              <a:t>Westfalen 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0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CADE1AF1-B9E9-4D31-8768-698F1DB84C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" b="65"/>
          <a:stretch/>
        </p:blipFill>
        <p:spPr bwMode="gray"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704897-6717-4B53-A950-9DF14F749F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89600" y="2093681"/>
            <a:ext cx="11330925" cy="1495794"/>
          </a:xfr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 durch Klicken bearbeiten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25612CD-FCB7-4F50-A95A-3613BB6294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89600" y="3800818"/>
            <a:ext cx="11330924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13B5131-8AC6-43F3-A0C6-973D3D5D52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9600" y="5745902"/>
            <a:ext cx="11330925" cy="276999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Vortragender, Geschäftsbereich, TT.MM.JJJJ durch Klicken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EF8470-0CAA-B459-C40D-F895B08ADC4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489600" y="478800"/>
            <a:ext cx="972000" cy="972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7FA66C4-D186-C06E-3890-25490E059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gray">
          <a:xfrm>
            <a:off x="9774001" y="478800"/>
            <a:ext cx="1922398" cy="6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428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e Botschaft (Grü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A0C7B51-2337-45B6-A2E8-A612A6E08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" b="65"/>
          <a:stretch/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23F4E4B-D358-40C3-8FCE-9C967DE23B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633600" y="2363899"/>
            <a:ext cx="1260000" cy="1260000"/>
          </a:xfrm>
          <a:prstGeom prst="rect">
            <a:avLst/>
          </a:prstGeom>
        </p:spPr>
      </p:pic>
      <p:sp>
        <p:nvSpPr>
          <p:cNvPr id="5" name="Textplatzhalter 7">
            <a:extLst>
              <a:ext uri="{FF2B5EF4-FFF2-40B4-BE49-F238E27FC236}">
                <a16:creationId xmlns:a16="http://schemas.microsoft.com/office/drawing/2014/main" id="{D6253DE6-5E79-4ECD-8AF6-A1C617E42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217600" y="2595600"/>
            <a:ext cx="9602925" cy="915635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7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Finale Botschaft</a:t>
            </a:r>
          </a:p>
        </p:txBody>
      </p:sp>
    </p:spTree>
    <p:extLst>
      <p:ext uri="{BB962C8B-B14F-4D97-AF65-F5344CB8AC3E}">
        <p14:creationId xmlns:p14="http://schemas.microsoft.com/office/powerpoint/2010/main" val="2722733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e Botschaf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3A9031C-E19C-4D66-A2EE-742773D2AB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" b="65"/>
          <a:stretch/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platzhalter 7">
            <a:extLst>
              <a:ext uri="{FF2B5EF4-FFF2-40B4-BE49-F238E27FC236}">
                <a16:creationId xmlns:a16="http://schemas.microsoft.com/office/drawing/2014/main" id="{D6253DE6-5E79-4ECD-8AF6-A1C617E42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217600" y="2595600"/>
            <a:ext cx="9602925" cy="915635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7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Finale Botschaft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350F116-9691-335A-1665-92E08FB8D5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633600" y="2363899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37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e Botschaft (Anthraz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4C33E69-F853-4551-A23C-B69729EEB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" b="65"/>
          <a:stretch/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platzhalter 7">
            <a:extLst>
              <a:ext uri="{FF2B5EF4-FFF2-40B4-BE49-F238E27FC236}">
                <a16:creationId xmlns:a16="http://schemas.microsoft.com/office/drawing/2014/main" id="{D6253DE6-5E79-4ECD-8AF6-A1C617E42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217600" y="2595600"/>
            <a:ext cx="9602925" cy="915635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7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Finale Botschaft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CDA435-2E1F-6191-6B36-BB4CA5F05E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633600" y="2363899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07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ilensteine Titel und Hintergrund  (Grü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B7B35868-8142-4E2F-92BA-3C9A57F675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238328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B7B35868-8142-4E2F-92BA-3C9A57F675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0BF03DB3-01D3-4413-9177-D948E5E94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" b="65"/>
          <a:stretch/>
        </p:blipFill>
        <p:spPr bwMode="gray"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CBB648-6559-4D38-AF49-9FBC5A676F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4" y="410400"/>
            <a:ext cx="10645575" cy="369332"/>
          </a:xfrm>
        </p:spPr>
        <p:txBody>
          <a:bodyPr vert="horz"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D598E72-D1AF-4B9C-8BCD-8C7784B235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11388525" y="407642"/>
            <a:ext cx="432000" cy="432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A2CDBE2-038E-51E5-8951-846A9FF1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F3CF7EA-9432-45C6-0634-66970C798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8B3458-241E-2A7E-C049-4FB5E7033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73979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ilensteine Titel und Hintergrund 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1C20450-E814-4140-A41C-F425FE4BC5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400024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1C20450-E814-4140-A41C-F425FE4BC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ACB45672-3944-456B-A0B1-21481A7B1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" b="65"/>
          <a:stretch/>
        </p:blipFill>
        <p:spPr bwMode="gray"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CBB648-6559-4D38-AF49-9FBC5A676F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4" y="410400"/>
            <a:ext cx="10645575" cy="369332"/>
          </a:xfrm>
        </p:spPr>
        <p:txBody>
          <a:bodyPr vert="horz"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812F96C-DFF9-4C8A-A391-4D15C5A301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11388525" y="407642"/>
            <a:ext cx="432000" cy="432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1B0082-9845-0B84-8BB7-B45EFCD5B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95850B-9609-93C1-725B-2F97D14E2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DDDE09-15F5-67C0-DB1D-BAE3DB1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50002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lensteine Titel und Hintergrund  (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082FA28-B7F9-4671-A54C-E140762995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532096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082FA28-B7F9-4671-A54C-E14076299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DEE21DD-81EA-4C7A-8D09-47B21FA894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" b="65"/>
          <a:stretch/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4663736-C859-4CE8-A23F-291436CC4A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11388525" y="407642"/>
            <a:ext cx="432000" cy="432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70A19B-E939-1AC7-6A34-2A11741C4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38E3731-7CF2-1298-476F-6C59D368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5C01183-437B-8586-2DD9-C4FD2E226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4352E8A1-154B-4AF9-8B23-480CA4980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410641"/>
            <a:ext cx="10601325" cy="369332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84962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E800C9C-AF92-44A0-A873-E2848C06C9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00259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CE800C9C-AF92-44A0-A873-E2848C06C9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CF502D-22FC-4E9F-B72B-45A9AF4E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10400"/>
            <a:ext cx="10767580" cy="677108"/>
          </a:xfrm>
        </p:spPr>
        <p:txBody>
          <a:bodyPr vert="horz" wrap="square">
            <a:spAutoFit/>
          </a:bodyPr>
          <a:lstStyle/>
          <a:p>
            <a:r>
              <a:rPr lang="de-DE" dirty="0"/>
              <a:t>Folientitel durch Klicken bearbeiten </a:t>
            </a:r>
            <a:br>
              <a:rPr lang="de-DE" dirty="0"/>
            </a:br>
            <a:r>
              <a:rPr lang="de-DE" dirty="0"/>
              <a:t>(maximal zweizeilig)</a:t>
            </a:r>
            <a:endParaRPr lang="en-US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24E3BF82-A8E2-44CF-9083-378A812859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475" y="1274418"/>
            <a:ext cx="10767580" cy="276999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Untertitel durch Klicken bearbeiten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8E307D-57F3-F956-1194-0B91289E3DC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TT.MM.JJJJ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FBEF11-1839-CAD6-C9E2-694FD557D8D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E78D7E6-E64D-9132-D9AC-B938D364303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3290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71474" y="410642"/>
            <a:ext cx="10601325" cy="369332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10758488" y="6511056"/>
            <a:ext cx="593726" cy="307777"/>
          </a:xfrm>
        </p:spPr>
        <p:txBody>
          <a:bodyPr/>
          <a:lstStyle/>
          <a:p>
            <a:fld id="{ED7B672B-71A9-4950-B0DD-811655815857}" type="datetime1">
              <a:rPr lang="en-GB" noProof="0" smtClean="0"/>
              <a:t>27/05/2026</a:t>
            </a:fld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/>
              <a:t>Placeholder footer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87867" y="164638"/>
            <a:ext cx="1346523" cy="143629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>
            <a:lvl1pPr>
              <a:spcBef>
                <a:spcPts val="0"/>
              </a:spcBef>
              <a:defRPr lang="de-DE" sz="933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de-DE" sz="3200" dirty="0" smtClean="0">
                <a:solidFill>
                  <a:schemeClr val="lt1"/>
                </a:solidFill>
              </a:defRPr>
            </a:lvl2pPr>
            <a:lvl3pPr>
              <a:defRPr lang="de-DE" sz="3200" dirty="0" smtClean="0">
                <a:solidFill>
                  <a:schemeClr val="lt1"/>
                </a:solidFill>
              </a:defRPr>
            </a:lvl3pPr>
            <a:lvl4pPr>
              <a:defRPr lang="de-DE" sz="3200" dirty="0" smtClean="0">
                <a:solidFill>
                  <a:schemeClr val="lt1"/>
                </a:solidFill>
              </a:defRPr>
            </a:lvl4pPr>
            <a:lvl5pPr>
              <a:defRPr lang="de-DE" sz="3200" dirty="0">
                <a:solidFill>
                  <a:schemeClr val="lt1"/>
                </a:solidFill>
              </a:defRPr>
            </a:lvl5pPr>
          </a:lstStyle>
          <a:p>
            <a:r>
              <a:rPr lang="en-GB"/>
              <a:t>Placeholder agenda topic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87867" y="1507201"/>
            <a:ext cx="11616267" cy="166883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670096" y="6631700"/>
            <a:ext cx="234038" cy="143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spAutoFit/>
          </a:bodyPr>
          <a:lstStyle>
            <a:lvl1pPr algn="r">
              <a:defRPr lang="de-DE" sz="933" b="1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F789ADE-3CB4-47C2-AE70-3AC0F966F8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702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DC7AB6A5-943B-4A10-A00D-567C108D7F0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12192000" cy="6858000"/>
          </a:xfrm>
          <a:solidFill>
            <a:srgbClr val="646464"/>
          </a:solidFill>
          <a:ln>
            <a:noFill/>
          </a:ln>
        </p:spPr>
        <p:txBody>
          <a:bodyPr lIns="72000" tIns="72000"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So fügen Sie ein Hintergrundbild ein: </a:t>
            </a:r>
            <a:br>
              <a:rPr lang="de-DE" dirty="0"/>
            </a:br>
            <a:r>
              <a:rPr lang="de-DE" dirty="0"/>
              <a:t>Bitte wählen Sie ein Bild aus, indem Sie auf den Reiter „Einfügen“ klicken und den Befehl „Bilder“ wählen.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704897-6717-4B53-A950-9DF14F749F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88437" y="2093681"/>
            <a:ext cx="11332087" cy="1495794"/>
          </a:xfr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 durch Klicken bearbeiten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25612CD-FCB7-4F50-A95A-3613BB6294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88438" y="3800818"/>
            <a:ext cx="11332086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13B5131-8AC6-43F3-A0C6-973D3D5D52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8437" y="5745902"/>
            <a:ext cx="11332087" cy="276999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Vortragender, Geschäftsbereich, TT.MM.JJJJ durch Klicken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C27F0E0D-6542-4F7F-8622-1D47AA2CB6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488438" y="478800"/>
            <a:ext cx="972000" cy="972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lIns="0" anchor="b" anchorCtr="0">
            <a:noAutofit/>
          </a:bodyPr>
          <a:lstStyle>
            <a:lvl1pPr>
              <a:spcBef>
                <a:spcPts val="0"/>
              </a:spcBef>
              <a:defRPr sz="100"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634069-1893-3258-351C-A6B812183D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9774001" y="478800"/>
            <a:ext cx="1922398" cy="6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266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4BB7FA3-FF86-4EA6-A4BE-96A29FEFE544}"/>
              </a:ext>
            </a:extLst>
          </p:cNvPr>
          <p:cNvSpPr/>
          <p:nvPr userDrawn="1"/>
        </p:nvSpPr>
        <p:spPr bwMode="gray">
          <a:xfrm>
            <a:off x="0" y="0"/>
            <a:ext cx="396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16A24998-5120-4BDA-AED0-27F58319A3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67214" y="1627200"/>
            <a:ext cx="7453312" cy="492443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Agenda durch Klicken bearbeiten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4D28B741-09B0-4754-AE54-1E7EDA44CE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67214" y="2797447"/>
            <a:ext cx="7453312" cy="400110"/>
          </a:xfrm>
        </p:spPr>
        <p:txBody>
          <a:bodyPr wrap="square" anchor="ctr" anchorCtr="0">
            <a:spAutoFit/>
          </a:bodyPr>
          <a:lstStyle>
            <a:lvl1pPr>
              <a:spcBef>
                <a:spcPts val="0"/>
              </a:spcBef>
              <a:defRPr sz="2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/>
              <a:t>Agendapunkt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57643BB-DC52-4B2C-A5AE-19E29EC712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67214" y="3354466"/>
            <a:ext cx="7453312" cy="400110"/>
          </a:xfrm>
        </p:spPr>
        <p:txBody>
          <a:bodyPr wrap="square" anchor="ctr" anchorCtr="0">
            <a:spAutoFit/>
          </a:bodyPr>
          <a:lstStyle>
            <a:lvl1pPr>
              <a:spcBef>
                <a:spcPts val="0"/>
              </a:spcBef>
              <a:defRPr sz="2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/>
              <a:t>Agendapunkt durch Klicken bearbeiten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D80208B6-FC39-4CEA-BE67-E9DAAD64A0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67214" y="3911485"/>
            <a:ext cx="7453312" cy="400110"/>
          </a:xfrm>
        </p:spPr>
        <p:txBody>
          <a:bodyPr wrap="square" anchor="ctr" anchorCtr="0">
            <a:spAutoFit/>
          </a:bodyPr>
          <a:lstStyle>
            <a:lvl1pPr>
              <a:spcBef>
                <a:spcPts val="0"/>
              </a:spcBef>
              <a:defRPr sz="2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/>
              <a:t>Agendapunkt durch Klicken bearbeiten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BF800AF-C799-4BE4-A2C3-933739696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367214" y="4468504"/>
            <a:ext cx="7453312" cy="400110"/>
          </a:xfrm>
        </p:spPr>
        <p:txBody>
          <a:bodyPr wrap="square" anchor="ctr" anchorCtr="0">
            <a:spAutoFit/>
          </a:bodyPr>
          <a:lstStyle>
            <a:lvl1pPr>
              <a:spcBef>
                <a:spcPts val="0"/>
              </a:spcBef>
              <a:defRPr sz="2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/>
              <a:t>Agendapunkt durch Klicken bearbeiten</a:t>
            </a:r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9EFE69AA-D149-4DF6-9CAC-03860E394C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67214" y="5025523"/>
            <a:ext cx="7453312" cy="400110"/>
          </a:xfrm>
        </p:spPr>
        <p:txBody>
          <a:bodyPr wrap="square" anchor="ctr" anchorCtr="0">
            <a:spAutoFit/>
          </a:bodyPr>
          <a:lstStyle>
            <a:lvl1pPr>
              <a:spcBef>
                <a:spcPts val="0"/>
              </a:spcBef>
              <a:defRPr sz="2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/>
              <a:t>Agendapunkt durch Klicken bearbeiten</a:t>
            </a:r>
            <a:endParaRPr lang="de-DE" dirty="0"/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94321D58-D252-45EF-94B5-A2B76C3E3B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367214" y="5582542"/>
            <a:ext cx="7453312" cy="400110"/>
          </a:xfrm>
        </p:spPr>
        <p:txBody>
          <a:bodyPr wrap="square" anchor="ctr" anchorCtr="0">
            <a:spAutoFit/>
          </a:bodyPr>
          <a:lstStyle>
            <a:lvl1pPr>
              <a:spcBef>
                <a:spcPts val="0"/>
              </a:spcBef>
              <a:defRPr sz="2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/>
              <a:t>Agendapunkt durch Klicken bearbeiten</a:t>
            </a:r>
            <a:endParaRPr lang="de-DE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2EE13D9-C9C2-47AF-99FC-26F019FE25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915478" y="2766670"/>
            <a:ext cx="549967" cy="461665"/>
          </a:xfrm>
        </p:spPr>
        <p:txBody>
          <a:bodyPr wrap="square" anchor="ctr" anchorCtr="0">
            <a:spAutoFit/>
          </a:bodyPr>
          <a:lstStyle>
            <a:lvl1pPr algn="r">
              <a:spcBef>
                <a:spcPts val="0"/>
              </a:spcBef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8E55C8C8-7B22-48BF-A35E-6B469ED7F2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915478" y="3323689"/>
            <a:ext cx="549967" cy="461665"/>
          </a:xfrm>
        </p:spPr>
        <p:txBody>
          <a:bodyPr wrap="square" anchor="ctr" anchorCtr="0">
            <a:spAutoFit/>
          </a:bodyPr>
          <a:lstStyle>
            <a:lvl1pPr algn="r">
              <a:spcBef>
                <a:spcPts val="0"/>
              </a:spcBef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3F3729C-C1A8-4AA6-AC22-19F1FFD7A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2915478" y="3880708"/>
            <a:ext cx="549967" cy="461665"/>
          </a:xfrm>
        </p:spPr>
        <p:txBody>
          <a:bodyPr wrap="square" anchor="ctr" anchorCtr="0">
            <a:spAutoFit/>
          </a:bodyPr>
          <a:lstStyle>
            <a:lvl1pPr algn="r">
              <a:spcBef>
                <a:spcPts val="0"/>
              </a:spcBef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301DFDED-8150-4C17-A6D3-C49C62FBF3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2915478" y="4437727"/>
            <a:ext cx="549967" cy="461665"/>
          </a:xfrm>
        </p:spPr>
        <p:txBody>
          <a:bodyPr wrap="square" anchor="ctr" anchorCtr="0">
            <a:spAutoFit/>
          </a:bodyPr>
          <a:lstStyle>
            <a:lvl1pPr algn="r">
              <a:spcBef>
                <a:spcPts val="0"/>
              </a:spcBef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CF367B51-7856-4E50-ADDB-91C4FA9EB7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2915478" y="4994746"/>
            <a:ext cx="549967" cy="461665"/>
          </a:xfrm>
        </p:spPr>
        <p:txBody>
          <a:bodyPr wrap="square" anchor="ctr" anchorCtr="0">
            <a:spAutoFit/>
          </a:bodyPr>
          <a:lstStyle>
            <a:lvl1pPr algn="r">
              <a:spcBef>
                <a:spcPts val="0"/>
              </a:spcBef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05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0DE3F5AD-D569-4DA0-8054-533267E108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915478" y="5551765"/>
            <a:ext cx="549967" cy="461665"/>
          </a:xfrm>
        </p:spPr>
        <p:txBody>
          <a:bodyPr wrap="square" anchor="ctr" anchorCtr="0">
            <a:spAutoFit/>
          </a:bodyPr>
          <a:lstStyle>
            <a:lvl1pPr algn="r">
              <a:spcBef>
                <a:spcPts val="0"/>
              </a:spcBef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5862839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CDDD285C-C23D-33A6-0D0D-C7115411C1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0" y="0"/>
            <a:ext cx="3960000" cy="3960000"/>
          </a:xfrm>
          <a:solidFill>
            <a:schemeClr val="accent1"/>
          </a:solidFill>
        </p:spPr>
        <p:txBody>
          <a:bodyPr lIns="0" anchor="b" anchorCtr="0">
            <a:noAutofit/>
          </a:bodyPr>
          <a:lstStyle>
            <a:lvl1pPr>
              <a:spcBef>
                <a:spcPts val="0"/>
              </a:spcBef>
              <a:defRPr sz="100"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4D28B741-09B0-4754-AE54-1E7EDA44CE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71476" y="2034611"/>
            <a:ext cx="3239742" cy="984885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Platzhalter für den Kapitelnamen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2EE13D9-C9C2-47AF-99FC-26F019FE25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474" y="119048"/>
            <a:ext cx="1755499" cy="1661993"/>
          </a:xfrm>
        </p:spPr>
        <p:txBody>
          <a:bodyPr wrap="square" anchor="ctr" anchorCtr="0">
            <a:spAutoFit/>
          </a:bodyPr>
          <a:lstStyle>
            <a:lvl1pPr algn="l">
              <a:spcBef>
                <a:spcPts val="0"/>
              </a:spcBef>
              <a:defRPr sz="10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634063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folie mit Bil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6ED2C204-7C24-4B55-827A-730FEB09C5B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0" y="0"/>
            <a:ext cx="12192000" cy="6858000"/>
          </a:xfrm>
          <a:solidFill>
            <a:srgbClr val="646464"/>
          </a:solidFill>
          <a:ln>
            <a:noFill/>
          </a:ln>
        </p:spPr>
        <p:txBody>
          <a:bodyPr tIns="72000" rIns="72000"/>
          <a:lstStyle>
            <a:lvl1pPr algn="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CDDD285C-C23D-33A6-0D0D-C7115411C1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0" y="0"/>
            <a:ext cx="3960000" cy="3960000"/>
          </a:xfrm>
          <a:solidFill>
            <a:schemeClr val="accent1"/>
          </a:solidFill>
        </p:spPr>
        <p:txBody>
          <a:bodyPr lIns="0" anchor="b" anchorCtr="0">
            <a:noAutofit/>
          </a:bodyPr>
          <a:lstStyle>
            <a:lvl1pPr>
              <a:spcBef>
                <a:spcPts val="0"/>
              </a:spcBef>
              <a:defRPr sz="100"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4D28B741-09B0-4754-AE54-1E7EDA44CE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71476" y="2034611"/>
            <a:ext cx="3239742" cy="984885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Platzhalter für den Kapitelnamen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2EE13D9-C9C2-47AF-99FC-26F019FE25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474" y="119048"/>
            <a:ext cx="1755499" cy="1661993"/>
          </a:xfrm>
        </p:spPr>
        <p:txBody>
          <a:bodyPr wrap="square" anchor="ctr" anchorCtr="0">
            <a:spAutoFit/>
          </a:bodyPr>
          <a:lstStyle>
            <a:lvl1pPr algn="l">
              <a:spcBef>
                <a:spcPts val="0"/>
              </a:spcBef>
              <a:defRPr sz="10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83748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1.emf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ags" Target="../tags/tag2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003678F-A9DB-4AFE-B61F-0799CFEAA1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9"/>
            </p:custDataLst>
            <p:extLst>
              <p:ext uri="{D42A27DB-BD31-4B8C-83A1-F6EECF244321}">
                <p14:modId xmlns:p14="http://schemas.microsoft.com/office/powerpoint/2010/main" val="6304055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0" imgW="532" imgH="530" progId="TCLayout.ActiveDocument.1">
                  <p:embed/>
                </p:oleObj>
              </mc:Choice>
              <mc:Fallback>
                <p:oleObj name="think-cell Folie" r:id="rId60" imgW="532" imgH="530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003678F-A9DB-4AFE-B61F-0799CFEAA1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338BB543-5C86-43E6-B136-2A95967D46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 bwMode="gray">
          <a:xfrm>
            <a:off x="11388525" y="407642"/>
            <a:ext cx="432000" cy="432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B318610-C363-43C1-908D-3954FD7E591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4" y="410642"/>
            <a:ext cx="10601325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Platzhalter für den Folientitel </a:t>
            </a:r>
            <a:br>
              <a:rPr lang="de-DE" dirty="0"/>
            </a:br>
            <a:r>
              <a:rPr lang="de-DE" dirty="0"/>
              <a:t>(maximal zweizeilig)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8FF6FC-8498-46DC-9BA3-57ADFE19D3A0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71475" y="1628775"/>
            <a:ext cx="10601324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A38800-E971-47CD-9043-F4E72C57B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71474" y="6588000"/>
            <a:ext cx="10296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de-DE"/>
              <a:t>Westfalen Medical · Autor, Abteilung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5A2B0E-D396-42B5-B0E8-C764DFB7D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49877" y="6588000"/>
            <a:ext cx="37064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 b="1">
                <a:solidFill>
                  <a:schemeClr val="accent4"/>
                </a:solidFill>
              </a:defRPr>
            </a:lvl1pPr>
          </a:lstStyle>
          <a:p>
            <a:fld id="{01CD7AD6-F771-4E67-B494-0C6B1AA48D9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F39393B-2866-188D-8EF5-B45F08FFD9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58488" y="6588000"/>
            <a:ext cx="5937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de-DE"/>
              <a:t>TT.MM.JJJJ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AA81E38-00F7-488F-AF46-B67F49C2641C}"/>
              </a:ext>
            </a:extLst>
          </p:cNvPr>
          <p:cNvGrpSpPr/>
          <p:nvPr userDrawn="1"/>
        </p:nvGrpSpPr>
        <p:grpSpPr>
          <a:xfrm>
            <a:off x="-825171" y="1524000"/>
            <a:ext cx="698285" cy="3429000"/>
            <a:chOff x="1622465" y="-198102"/>
            <a:chExt cx="1045834" cy="5135676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3F360EDA-F22A-47B9-BFF6-1E830070E17E}"/>
                </a:ext>
              </a:extLst>
            </p:cNvPr>
            <p:cNvSpPr txBox="1"/>
            <p:nvPr/>
          </p:nvSpPr>
          <p:spPr bwMode="gray">
            <a:xfrm rot="5400000" flipV="1">
              <a:off x="1238535" y="960187"/>
              <a:ext cx="2555606" cy="23902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DE" sz="1000" dirty="0">
                  <a:solidFill>
                    <a:prstClr val="black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Weitere benutzbare Farben</a:t>
              </a: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E4938C60-8128-439B-92EC-D55319E15AED}"/>
                </a:ext>
              </a:extLst>
            </p:cNvPr>
            <p:cNvGrpSpPr/>
            <p:nvPr/>
          </p:nvGrpSpPr>
          <p:grpSpPr>
            <a:xfrm>
              <a:off x="1622465" y="765721"/>
              <a:ext cx="1045834" cy="4171853"/>
              <a:chOff x="1622465" y="765721"/>
              <a:chExt cx="1045834" cy="4171853"/>
            </a:xfrm>
          </p:grpSpPr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8E450254-31C1-4CE3-B01E-45EF52259134}"/>
                  </a:ext>
                </a:extLst>
              </p:cNvPr>
              <p:cNvGrpSpPr/>
              <p:nvPr/>
            </p:nvGrpSpPr>
            <p:grpSpPr>
              <a:xfrm>
                <a:off x="2001382" y="2450226"/>
                <a:ext cx="288494" cy="2130908"/>
                <a:chOff x="2001382" y="2450226"/>
                <a:chExt cx="288494" cy="2130908"/>
              </a:xfrm>
            </p:grpSpPr>
            <p:sp>
              <p:nvSpPr>
                <p:cNvPr id="29" name="Rectangle 7">
                  <a:extLst>
                    <a:ext uri="{FF2B5EF4-FFF2-40B4-BE49-F238E27FC236}">
                      <a16:creationId xmlns:a16="http://schemas.microsoft.com/office/drawing/2014/main" id="{6CC97FF5-4F38-4135-B7EE-D3F8FB2B6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01382" y="2818815"/>
                  <a:ext cx="288000" cy="2880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wrap="none" lIns="90000" tIns="46800" rIns="90000" bIns="46800" anchor="ctr"/>
                <a:lstStyle>
                  <a:lvl1pPr>
                    <a:spcBef>
                      <a:spcPct val="100000"/>
                    </a:spcBef>
                    <a:buFont typeface="Arial" charset="0"/>
                    <a:defRPr sz="16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50000"/>
                    </a:spcBef>
                    <a:buClr>
                      <a:srgbClr val="D50018"/>
                    </a:buClr>
                    <a:buSzPct val="120000"/>
                    <a:buFont typeface="Wingdings" pitchFamily="2" charset="2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indent="-269875">
                    <a:spcBef>
                      <a:spcPct val="50000"/>
                    </a:spcBef>
                    <a:buClr>
                      <a:schemeClr val="accent2"/>
                    </a:buClr>
                    <a:buSzPct val="12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indent="-271463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indent="-269875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  <a:tabLst/>
                    <a:defRPr/>
                  </a:pPr>
                  <a:endParaRPr kumimoji="0" lang="de-DE" altLang="de-DE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" name="Rectangle 8">
                  <a:extLst>
                    <a:ext uri="{FF2B5EF4-FFF2-40B4-BE49-F238E27FC236}">
                      <a16:creationId xmlns:a16="http://schemas.microsoft.com/office/drawing/2014/main" id="{1860F0D2-73D0-4BEB-91A4-3717419849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01382" y="3187395"/>
                  <a:ext cx="288000" cy="288000"/>
                </a:xfrm>
                <a:prstGeom prst="rect">
                  <a:avLst/>
                </a:prstGeom>
                <a:solidFill>
                  <a:schemeClr val="accent3"/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" name="Rectangle 9">
                  <a:extLst>
                    <a:ext uri="{FF2B5EF4-FFF2-40B4-BE49-F238E27FC236}">
                      <a16:creationId xmlns:a16="http://schemas.microsoft.com/office/drawing/2014/main" id="{9B3DA9C6-B2C0-4774-9D66-9A8A4B5B1B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01382" y="3555974"/>
                  <a:ext cx="288000" cy="288000"/>
                </a:xfrm>
                <a:prstGeom prst="rect">
                  <a:avLst/>
                </a:prstGeom>
                <a:solidFill>
                  <a:schemeClr val="accent4"/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" name="Rectangle 10">
                  <a:extLst>
                    <a:ext uri="{FF2B5EF4-FFF2-40B4-BE49-F238E27FC236}">
                      <a16:creationId xmlns:a16="http://schemas.microsoft.com/office/drawing/2014/main" id="{97A5E1F4-89AB-4E5A-9080-48EFABB7A4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01382" y="3924553"/>
                  <a:ext cx="288000" cy="288000"/>
                </a:xfrm>
                <a:prstGeom prst="rect">
                  <a:avLst/>
                </a:prstGeom>
                <a:solidFill>
                  <a:schemeClr val="accent5"/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" name="Rectangle 10">
                  <a:extLst>
                    <a:ext uri="{FF2B5EF4-FFF2-40B4-BE49-F238E27FC236}">
                      <a16:creationId xmlns:a16="http://schemas.microsoft.com/office/drawing/2014/main" id="{8DA68F5E-563A-47CA-8F69-C4AE8F32E2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01382" y="4293134"/>
                  <a:ext cx="288000" cy="288000"/>
                </a:xfrm>
                <a:prstGeom prst="rect">
                  <a:avLst/>
                </a:prstGeom>
                <a:solidFill>
                  <a:schemeClr val="accent6"/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" name="Rectangle 17">
                  <a:extLst>
                    <a:ext uri="{FF2B5EF4-FFF2-40B4-BE49-F238E27FC236}">
                      <a16:creationId xmlns:a16="http://schemas.microsoft.com/office/drawing/2014/main" id="{72AC6B75-FE88-4FED-9E81-F9322863CC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01876" y="2450226"/>
                  <a:ext cx="288000" cy="288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wrap="none" lIns="90000" tIns="46800" rIns="90000" bIns="46800" anchor="ctr"/>
                <a:lstStyle>
                  <a:lvl1pPr>
                    <a:spcBef>
                      <a:spcPct val="100000"/>
                    </a:spcBef>
                    <a:buFont typeface="Arial" charset="0"/>
                    <a:defRPr sz="16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50000"/>
                    </a:spcBef>
                    <a:buClr>
                      <a:srgbClr val="D50018"/>
                    </a:buClr>
                    <a:buSzPct val="120000"/>
                    <a:buFont typeface="Wingdings" pitchFamily="2" charset="2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indent="-269875">
                    <a:spcBef>
                      <a:spcPct val="50000"/>
                    </a:spcBef>
                    <a:buClr>
                      <a:schemeClr val="accent2"/>
                    </a:buClr>
                    <a:buSzPct val="12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indent="-271463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indent="-269875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  <a:tabLst/>
                    <a:defRPr/>
                  </a:pPr>
                  <a:endParaRPr kumimoji="0" lang="de-DE" altLang="de-DE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A61BF201-F1FA-4E97-A829-3D895F3EDB9C}"/>
                  </a:ext>
                </a:extLst>
              </p:cNvPr>
              <p:cNvGrpSpPr/>
              <p:nvPr/>
            </p:nvGrpSpPr>
            <p:grpSpPr>
              <a:xfrm>
                <a:off x="1622465" y="2438065"/>
                <a:ext cx="288000" cy="1393765"/>
                <a:chOff x="826409" y="2438065"/>
                <a:chExt cx="288000" cy="1393765"/>
              </a:xfrm>
            </p:grpSpPr>
            <p:sp>
              <p:nvSpPr>
                <p:cNvPr id="25" name="Rectangle 4">
                  <a:extLst>
                    <a:ext uri="{FF2B5EF4-FFF2-40B4-BE49-F238E27FC236}">
                      <a16:creationId xmlns:a16="http://schemas.microsoft.com/office/drawing/2014/main" id="{947BB90A-15B5-4C91-AFC3-BA588C3C41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6409" y="3175241"/>
                  <a:ext cx="288000" cy="28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none" lIns="90000" tIns="46800" rIns="90000" bIns="46800" anchor="ctr"/>
                <a:lstStyle>
                  <a:lvl1pPr>
                    <a:spcBef>
                      <a:spcPct val="100000"/>
                    </a:spcBef>
                    <a:buFont typeface="Arial" charset="0"/>
                    <a:defRPr sz="16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50000"/>
                    </a:spcBef>
                    <a:buClr>
                      <a:srgbClr val="D50018"/>
                    </a:buClr>
                    <a:buSzPct val="120000"/>
                    <a:buFont typeface="Wingdings" pitchFamily="2" charset="2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indent="-269875">
                    <a:spcBef>
                      <a:spcPct val="50000"/>
                    </a:spcBef>
                    <a:buClr>
                      <a:schemeClr val="accent2"/>
                    </a:buClr>
                    <a:buSzPct val="12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indent="-271463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indent="-269875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  <a:tabLst/>
                    <a:defRPr/>
                  </a:pPr>
                  <a:endParaRPr kumimoji="0" lang="de-DE" altLang="de-DE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" name="Rectangle 5">
                  <a:extLst>
                    <a:ext uri="{FF2B5EF4-FFF2-40B4-BE49-F238E27FC236}">
                      <a16:creationId xmlns:a16="http://schemas.microsoft.com/office/drawing/2014/main" id="{6FDB07BE-7F59-4389-9C0B-DFAD837FE9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6409" y="2806654"/>
                  <a:ext cx="288000" cy="2880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90000" tIns="46800" rIns="90000" bIns="46800" anchor="ctr"/>
                <a:lstStyle>
                  <a:lvl1pPr>
                    <a:spcBef>
                      <a:spcPct val="100000"/>
                    </a:spcBef>
                    <a:buFont typeface="Arial" charset="0"/>
                    <a:defRPr sz="16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50000"/>
                    </a:spcBef>
                    <a:buClr>
                      <a:srgbClr val="D50018"/>
                    </a:buClr>
                    <a:buSzPct val="120000"/>
                    <a:buFont typeface="Wingdings" pitchFamily="2" charset="2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indent="-269875">
                    <a:spcBef>
                      <a:spcPct val="50000"/>
                    </a:spcBef>
                    <a:buClr>
                      <a:schemeClr val="accent2"/>
                    </a:buClr>
                    <a:buSzPct val="12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indent="-271463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indent="-269875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lvl="0" algn="ctr" fontAlgn="auto">
                    <a:spcBef>
                      <a:spcPct val="50000"/>
                    </a:spcBef>
                    <a:spcAft>
                      <a:spcPts val="0"/>
                    </a:spcAft>
                    <a:buClr>
                      <a:srgbClr val="74056F"/>
                    </a:buClr>
                    <a:buSzPct val="120000"/>
                    <a:defRPr/>
                  </a:pPr>
                  <a:endParaRPr lang="de-DE" sz="1200" b="0" dirty="0">
                    <a:latin typeface="+mn-lt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" name="Rectangle 6">
                  <a:extLst>
                    <a:ext uri="{FF2B5EF4-FFF2-40B4-BE49-F238E27FC236}">
                      <a16:creationId xmlns:a16="http://schemas.microsoft.com/office/drawing/2014/main" id="{515C372B-E3E2-42D1-A2EA-38F64A20CE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6409" y="2438065"/>
                  <a:ext cx="288000" cy="288000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wrap="none" lIns="90000" tIns="46800" rIns="90000" bIns="46800" anchor="ctr"/>
                <a:lstStyle>
                  <a:lvl1pPr>
                    <a:spcBef>
                      <a:spcPct val="100000"/>
                    </a:spcBef>
                    <a:buFont typeface="Arial" charset="0"/>
                    <a:defRPr sz="16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50000"/>
                    </a:spcBef>
                    <a:buClr>
                      <a:srgbClr val="D50018"/>
                    </a:buClr>
                    <a:buSzPct val="120000"/>
                    <a:buFont typeface="Wingdings" pitchFamily="2" charset="2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indent="-269875">
                    <a:spcBef>
                      <a:spcPct val="50000"/>
                    </a:spcBef>
                    <a:buClr>
                      <a:schemeClr val="accent2"/>
                    </a:buClr>
                    <a:buSzPct val="12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indent="-271463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indent="-269875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lvl="0" algn="ctr" fontAlgn="auto">
                    <a:spcBef>
                      <a:spcPct val="50000"/>
                    </a:spcBef>
                    <a:spcAft>
                      <a:spcPts val="0"/>
                    </a:spcAft>
                    <a:buClr>
                      <a:srgbClr val="74056F"/>
                    </a:buClr>
                    <a:buSzPct val="120000"/>
                    <a:defRPr/>
                  </a:pPr>
                  <a:endParaRPr lang="de-DE" sz="1200" b="0" dirty="0">
                    <a:solidFill>
                      <a:prstClr val="white"/>
                    </a:solidFill>
                    <a:latin typeface="+mn-lt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" name="Rectangle 4">
                  <a:extLst>
                    <a:ext uri="{FF2B5EF4-FFF2-40B4-BE49-F238E27FC236}">
                      <a16:creationId xmlns:a16="http://schemas.microsoft.com/office/drawing/2014/main" id="{B9E90018-D943-48EF-A25B-1E84995BE4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6409" y="3543830"/>
                  <a:ext cx="288000" cy="28800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accent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D4D87648-53C5-436E-B79A-D2C6648E685B}"/>
                  </a:ext>
                </a:extLst>
              </p:cNvPr>
              <p:cNvSpPr txBox="1"/>
              <p:nvPr/>
            </p:nvSpPr>
            <p:spPr bwMode="gray">
              <a:xfrm rot="16200000">
                <a:off x="1093121" y="1631695"/>
                <a:ext cx="1292020" cy="15959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lnSpc>
                    <a:spcPct val="113000"/>
                  </a:lnSpc>
                </a:pPr>
                <a:r>
                  <a:rPr lang="de-DE" sz="1000" dirty="0">
                    <a:solidFill>
                      <a:prstClr val="black"/>
                    </a:solidFill>
                    <a:cs typeface="Arial" panose="020B0604020202020204" pitchFamily="34" charset="0"/>
                    <a:sym typeface="Arial" panose="020B0604020202020204" pitchFamily="34" charset="0"/>
                  </a:rPr>
                  <a:t>Text-/Hintergrundfarben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0BCD0EC8-AA1F-4445-AF76-EA5F6323EE4B}"/>
                  </a:ext>
                </a:extLst>
              </p:cNvPr>
              <p:cNvSpPr txBox="1"/>
              <p:nvPr/>
            </p:nvSpPr>
            <p:spPr bwMode="gray">
              <a:xfrm rot="16200000">
                <a:off x="1317252" y="1481814"/>
                <a:ext cx="1591782" cy="15959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lnSpc>
                    <a:spcPct val="113000"/>
                  </a:lnSpc>
                </a:pPr>
                <a:r>
                  <a:rPr lang="de-DE" sz="1000" dirty="0">
                    <a:solidFill>
                      <a:prstClr val="black"/>
                    </a:solidFill>
                    <a:cs typeface="Arial" panose="020B0604020202020204" pitchFamily="34" charset="0"/>
                    <a:sym typeface="Arial" panose="020B0604020202020204" pitchFamily="34" charset="0"/>
                  </a:rPr>
                  <a:t>Akzentfarben (z.B. Diagramme)</a:t>
                </a:r>
              </a:p>
            </p:txBody>
          </p:sp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0DDD3A5C-8B3F-4AE3-B2D3-CFCE083A08AA}"/>
                  </a:ext>
                </a:extLst>
              </p:cNvPr>
              <p:cNvGrpSpPr/>
              <p:nvPr/>
            </p:nvGrpSpPr>
            <p:grpSpPr>
              <a:xfrm>
                <a:off x="2380299" y="2438086"/>
                <a:ext cx="288000" cy="2499488"/>
                <a:chOff x="2668299" y="2450226"/>
                <a:chExt cx="288000" cy="2499488"/>
              </a:xfrm>
            </p:grpSpPr>
            <p:sp>
              <p:nvSpPr>
                <p:cNvPr id="18" name="Rectangle 4">
                  <a:extLst>
                    <a:ext uri="{FF2B5EF4-FFF2-40B4-BE49-F238E27FC236}">
                      <a16:creationId xmlns:a16="http://schemas.microsoft.com/office/drawing/2014/main" id="{A50B521A-C07E-4F7F-A43D-6E860B7D8E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668299" y="2818808"/>
                  <a:ext cx="288000" cy="288000"/>
                </a:xfrm>
                <a:prstGeom prst="rect">
                  <a:avLst/>
                </a:prstGeom>
                <a:solidFill>
                  <a:srgbClr val="646464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/>
                <a:lstStyle>
                  <a:lvl1pPr>
                    <a:spcBef>
                      <a:spcPct val="100000"/>
                    </a:spcBef>
                    <a:buFont typeface="Arial" charset="0"/>
                    <a:defRPr sz="16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50000"/>
                    </a:spcBef>
                    <a:buClr>
                      <a:srgbClr val="D50018"/>
                    </a:buClr>
                    <a:buSzPct val="120000"/>
                    <a:buFont typeface="Wingdings" pitchFamily="2" charset="2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indent="-269875">
                    <a:spcBef>
                      <a:spcPct val="50000"/>
                    </a:spcBef>
                    <a:buClr>
                      <a:schemeClr val="accent2"/>
                    </a:buClr>
                    <a:buSzPct val="12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indent="-271463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indent="-269875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</a:pPr>
                  <a:endParaRPr lang="de-DE" altLang="de-DE" sz="1000" b="0" dirty="0">
                    <a:solidFill>
                      <a:prstClr val="white"/>
                    </a:solidFill>
                    <a:latin typeface="+mn-lt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BB476661-A0DD-45DE-A1E9-5E39C6520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668299" y="3187390"/>
                  <a:ext cx="288000" cy="288000"/>
                </a:xfrm>
                <a:prstGeom prst="rect">
                  <a:avLst/>
                </a:prstGeom>
                <a:solidFill>
                  <a:srgbClr val="A51612"/>
                </a:solidFill>
                <a:ln w="3175" algn="ctr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/>
                <a:lstStyle>
                  <a:lvl1pPr>
                    <a:spcBef>
                      <a:spcPct val="100000"/>
                    </a:spcBef>
                    <a:buFont typeface="Arial" charset="0"/>
                    <a:defRPr sz="16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50000"/>
                    </a:spcBef>
                    <a:buClr>
                      <a:srgbClr val="D50018"/>
                    </a:buClr>
                    <a:buSzPct val="120000"/>
                    <a:buFont typeface="Wingdings" pitchFamily="2" charset="2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indent="-269875">
                    <a:spcBef>
                      <a:spcPct val="50000"/>
                    </a:spcBef>
                    <a:buClr>
                      <a:schemeClr val="accent2"/>
                    </a:buClr>
                    <a:buSzPct val="12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indent="-271463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indent="-269875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</a:pPr>
                  <a:endParaRPr lang="de-DE" altLang="de-DE" sz="1000" b="0" dirty="0">
                    <a:solidFill>
                      <a:prstClr val="white"/>
                    </a:solidFill>
                    <a:latin typeface="+mn-lt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" name="Rectangle 4">
                  <a:extLst>
                    <a:ext uri="{FF2B5EF4-FFF2-40B4-BE49-F238E27FC236}">
                      <a16:creationId xmlns:a16="http://schemas.microsoft.com/office/drawing/2014/main" id="{28A392C4-B4F0-40A4-9321-9D57621063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668299" y="2450226"/>
                  <a:ext cx="288000" cy="288000"/>
                </a:xfrm>
                <a:prstGeom prst="rect">
                  <a:avLst/>
                </a:prstGeom>
                <a:solidFill>
                  <a:srgbClr val="C8C8C8"/>
                </a:solidFill>
                <a:ln w="63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  <a:defRPr/>
                  </a:pPr>
                  <a:endParaRPr lang="de-DE" sz="1000" dirty="0"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" name="Rectangle 4">
                  <a:extLst>
                    <a:ext uri="{FF2B5EF4-FFF2-40B4-BE49-F238E27FC236}">
                      <a16:creationId xmlns:a16="http://schemas.microsoft.com/office/drawing/2014/main" id="{73087E5B-5E40-4F06-91BF-E644177CC1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668299" y="3924554"/>
                  <a:ext cx="288000" cy="288000"/>
                </a:xfrm>
                <a:prstGeom prst="rect">
                  <a:avLst/>
                </a:prstGeom>
                <a:solidFill>
                  <a:srgbClr val="05A54B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/>
                <a:lstStyle>
                  <a:lvl1pPr>
                    <a:spcBef>
                      <a:spcPct val="100000"/>
                    </a:spcBef>
                    <a:buFont typeface="Arial" charset="0"/>
                    <a:defRPr sz="16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50000"/>
                    </a:spcBef>
                    <a:buClr>
                      <a:srgbClr val="D50018"/>
                    </a:buClr>
                    <a:buSzPct val="120000"/>
                    <a:buFont typeface="Wingdings" pitchFamily="2" charset="2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indent="-269875">
                    <a:spcBef>
                      <a:spcPct val="50000"/>
                    </a:spcBef>
                    <a:buClr>
                      <a:schemeClr val="accent2"/>
                    </a:buClr>
                    <a:buSzPct val="12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indent="-271463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indent="-269875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</a:pPr>
                  <a:endParaRPr lang="de-DE" altLang="de-DE" sz="1000" b="0" dirty="0">
                    <a:solidFill>
                      <a:prstClr val="white"/>
                    </a:solidFill>
                    <a:latin typeface="+mn-lt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" name="Rectangle 5">
                  <a:extLst>
                    <a:ext uri="{FF2B5EF4-FFF2-40B4-BE49-F238E27FC236}">
                      <a16:creationId xmlns:a16="http://schemas.microsoft.com/office/drawing/2014/main" id="{1B2CCE71-D2C8-4907-ABFD-5C6D65EA9C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668299" y="4293134"/>
                  <a:ext cx="288000" cy="288000"/>
                </a:xfrm>
                <a:prstGeom prst="rect">
                  <a:avLst/>
                </a:prstGeom>
                <a:solidFill>
                  <a:srgbClr val="197850"/>
                </a:solidFill>
                <a:ln w="3175" algn="ctr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/>
                <a:lstStyle>
                  <a:lvl1pPr>
                    <a:spcBef>
                      <a:spcPct val="100000"/>
                    </a:spcBef>
                    <a:buFont typeface="Arial" charset="0"/>
                    <a:defRPr sz="16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50000"/>
                    </a:spcBef>
                    <a:buClr>
                      <a:srgbClr val="D50018"/>
                    </a:buClr>
                    <a:buSzPct val="120000"/>
                    <a:buFont typeface="Wingdings" pitchFamily="2" charset="2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indent="-269875">
                    <a:spcBef>
                      <a:spcPct val="50000"/>
                    </a:spcBef>
                    <a:buClr>
                      <a:schemeClr val="accent2"/>
                    </a:buClr>
                    <a:buSzPct val="12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indent="-271463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indent="-269875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</a:pPr>
                  <a:endParaRPr lang="de-DE" altLang="de-DE" sz="1000" b="0" dirty="0">
                    <a:solidFill>
                      <a:prstClr val="white"/>
                    </a:solidFill>
                    <a:latin typeface="+mn-lt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" name="Rectangle 4">
                  <a:extLst>
                    <a:ext uri="{FF2B5EF4-FFF2-40B4-BE49-F238E27FC236}">
                      <a16:creationId xmlns:a16="http://schemas.microsoft.com/office/drawing/2014/main" id="{BC527631-8D61-4E65-B44E-FEDC82E690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668299" y="3555972"/>
                  <a:ext cx="288000" cy="288000"/>
                </a:xfrm>
                <a:prstGeom prst="rect">
                  <a:avLst/>
                </a:prstGeom>
                <a:solidFill>
                  <a:srgbClr val="E6781E"/>
                </a:solidFill>
                <a:ln w="63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  <a:defRPr/>
                  </a:pPr>
                  <a:endParaRPr lang="de-DE" sz="1000" dirty="0">
                    <a:solidFill>
                      <a:prstClr val="white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Rectangle 5">
                  <a:extLst>
                    <a:ext uri="{FF2B5EF4-FFF2-40B4-BE49-F238E27FC236}">
                      <a16:creationId xmlns:a16="http://schemas.microsoft.com/office/drawing/2014/main" id="{85BED434-2DE7-4EE2-A017-A0937289F5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668299" y="4661714"/>
                  <a:ext cx="288000" cy="288000"/>
                </a:xfrm>
                <a:prstGeom prst="rect">
                  <a:avLst/>
                </a:prstGeom>
                <a:solidFill>
                  <a:srgbClr val="0078BE"/>
                </a:solidFill>
                <a:ln w="3175" algn="ctr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/>
                <a:lstStyle>
                  <a:lvl1pPr>
                    <a:spcBef>
                      <a:spcPct val="100000"/>
                    </a:spcBef>
                    <a:buFont typeface="Arial" charset="0"/>
                    <a:defRPr sz="16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50000"/>
                    </a:spcBef>
                    <a:buClr>
                      <a:srgbClr val="D50018"/>
                    </a:buClr>
                    <a:buSzPct val="120000"/>
                    <a:buFont typeface="Wingdings" pitchFamily="2" charset="2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indent="-269875">
                    <a:spcBef>
                      <a:spcPct val="50000"/>
                    </a:spcBef>
                    <a:buClr>
                      <a:schemeClr val="accent2"/>
                    </a:buClr>
                    <a:buSzPct val="12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indent="-271463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indent="-269875"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indent="-269875" fontAlgn="base">
                    <a:spcBef>
                      <a:spcPct val="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Clr>
                      <a:srgbClr val="74056F"/>
                    </a:buClr>
                    <a:buSzPct val="120000"/>
                    <a:buFont typeface="Wingdings" pitchFamily="2" charset="2"/>
                    <a:buNone/>
                  </a:pPr>
                  <a:endParaRPr lang="de-DE" altLang="de-DE" sz="1000" b="0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6882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91" r:id="rId7"/>
    <p:sldLayoutId id="2147483716" r:id="rId8"/>
    <p:sldLayoutId id="2147483692" r:id="rId9"/>
    <p:sldLayoutId id="2147483694" r:id="rId10"/>
    <p:sldLayoutId id="2147483654" r:id="rId11"/>
    <p:sldLayoutId id="2147483655" r:id="rId12"/>
    <p:sldLayoutId id="2147483650" r:id="rId13"/>
    <p:sldLayoutId id="2147483713" r:id="rId14"/>
    <p:sldLayoutId id="2147483714" r:id="rId15"/>
    <p:sldLayoutId id="2147483715" r:id="rId16"/>
    <p:sldLayoutId id="2147483683" r:id="rId17"/>
    <p:sldLayoutId id="2147483684" r:id="rId18"/>
    <p:sldLayoutId id="2147483667" r:id="rId19"/>
    <p:sldLayoutId id="2147483668" r:id="rId20"/>
    <p:sldLayoutId id="2147483669" r:id="rId21"/>
    <p:sldLayoutId id="2147483665" r:id="rId22"/>
    <p:sldLayoutId id="2147483666" r:id="rId23"/>
    <p:sldLayoutId id="2147483671" r:id="rId24"/>
    <p:sldLayoutId id="2147483674" r:id="rId25"/>
    <p:sldLayoutId id="2147483718" r:id="rId26"/>
    <p:sldLayoutId id="2147483672" r:id="rId27"/>
    <p:sldLayoutId id="2147483673" r:id="rId28"/>
    <p:sldLayoutId id="2147483675" r:id="rId29"/>
    <p:sldLayoutId id="2147483676" r:id="rId30"/>
    <p:sldLayoutId id="2147483677" r:id="rId31"/>
    <p:sldLayoutId id="2147483678" r:id="rId32"/>
    <p:sldLayoutId id="2147483690" r:id="rId33"/>
    <p:sldLayoutId id="2147483689" r:id="rId34"/>
    <p:sldLayoutId id="2147483686" r:id="rId35"/>
    <p:sldLayoutId id="2147483685" r:id="rId36"/>
    <p:sldLayoutId id="2147483687" r:id="rId37"/>
    <p:sldLayoutId id="2147483688" r:id="rId38"/>
    <p:sldLayoutId id="2147483679" r:id="rId39"/>
    <p:sldLayoutId id="2147483680" r:id="rId40"/>
    <p:sldLayoutId id="2147483681" r:id="rId41"/>
    <p:sldLayoutId id="2147483682" r:id="rId42"/>
    <p:sldLayoutId id="2147483697" r:id="rId43"/>
    <p:sldLayoutId id="2147483698" r:id="rId44"/>
    <p:sldLayoutId id="2147483699" r:id="rId45"/>
    <p:sldLayoutId id="2147483703" r:id="rId46"/>
    <p:sldLayoutId id="2147483704" r:id="rId47"/>
    <p:sldLayoutId id="2147483705" r:id="rId48"/>
    <p:sldLayoutId id="2147483706" r:id="rId49"/>
    <p:sldLayoutId id="2147483709" r:id="rId50"/>
    <p:sldLayoutId id="2147483708" r:id="rId51"/>
    <p:sldLayoutId id="2147483707" r:id="rId52"/>
    <p:sldLayoutId id="2147483710" r:id="rId53"/>
    <p:sldLayoutId id="2147483711" r:id="rId54"/>
    <p:sldLayoutId id="2147483712" r:id="rId55"/>
    <p:sldLayoutId id="2147483719" r:id="rId56"/>
    <p:sldLayoutId id="2147483720" r:id="rId57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9388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79388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 userDrawn="1">
          <p15:clr>
            <a:srgbClr val="F26B43"/>
          </p15:clr>
        </p15:guide>
        <p15:guide id="2" pos="7446" userDrawn="1">
          <p15:clr>
            <a:srgbClr val="F26B43"/>
          </p15:clr>
        </p15:guide>
        <p15:guide id="3" orient="horz" pos="1026" userDrawn="1">
          <p15:clr>
            <a:srgbClr val="F26B43"/>
          </p15:clr>
        </p15:guide>
        <p15:guide id="4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emf"/><Relationship Id="rId7" Type="http://schemas.openxmlformats.org/officeDocument/2006/relationships/image" Target="../media/image36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Relationship Id="rId9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52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al.westfalenmedical.com/thuiszorg/vakantie/aanvraag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2.png"/><Relationship Id="rId4" Type="http://schemas.openxmlformats.org/officeDocument/2006/relationships/hyperlink" Target="https://portaal.westfalenmedical.com/thuiszorg/vakantie/aanvraa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38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53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1.emf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5" Type="http://schemas.openxmlformats.org/officeDocument/2006/relationships/image" Target="../media/image23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tags" Target="../tags/tag43.xml"/><Relationship Id="rId7" Type="http://schemas.openxmlformats.org/officeDocument/2006/relationships/image" Target="../media/image24.emf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5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9" Type="http://schemas.openxmlformats.org/officeDocument/2006/relationships/hyperlink" Target="https://zuurstofinfo.nl/downloads/instructievideos-zuurstofconcentratoren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zuurstofinfo.nl/downloads/instructievideos-zuurstofconcentratoren" TargetMode="External"/><Relationship Id="rId3" Type="http://schemas.openxmlformats.org/officeDocument/2006/relationships/tags" Target="../tags/tag48.xml"/><Relationship Id="rId7" Type="http://schemas.openxmlformats.org/officeDocument/2006/relationships/image" Target="../media/image26.jpe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56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8" descr="Afbeelding met lucht, buiten, persoon, person&#10;&#10;Automatisch gegenereerde beschrijving">
            <a:extLst>
              <a:ext uri="{FF2B5EF4-FFF2-40B4-BE49-F238E27FC236}">
                <a16:creationId xmlns:a16="http://schemas.microsoft.com/office/drawing/2014/main" id="{94C4AE5F-B705-6CC1-0248-E18CA92B23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95" b="7795"/>
          <a:stretch>
            <a:fillRect/>
          </a:stretch>
        </p:blipFill>
        <p:spPr>
          <a:xfrm>
            <a:off x="-384048" y="-1"/>
            <a:ext cx="12576047" cy="7074027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3671 w 9144000"/>
              <a:gd name="connsiteY3" fmla="*/ 5143500 h 5143500"/>
              <a:gd name="connsiteX4" fmla="*/ 143671 w 9144000"/>
              <a:gd name="connsiteY4" fmla="*/ 5143499 h 5143500"/>
              <a:gd name="connsiteX5" fmla="*/ 985170 w 9144000"/>
              <a:gd name="connsiteY5" fmla="*/ 5143499 h 5143500"/>
              <a:gd name="connsiteX6" fmla="*/ 985170 w 9144000"/>
              <a:gd name="connsiteY6" fmla="*/ 4999828 h 5143500"/>
              <a:gd name="connsiteX7" fmla="*/ 143671 w 9144000"/>
              <a:gd name="connsiteY7" fmla="*/ 4999828 h 5143500"/>
              <a:gd name="connsiteX8" fmla="*/ 143671 w 9144000"/>
              <a:gd name="connsiteY8" fmla="*/ 4158330 h 5143500"/>
              <a:gd name="connsiteX9" fmla="*/ 0 w 9144000"/>
              <a:gd name="connsiteY9" fmla="*/ 415833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143671 w 9144000"/>
              <a:gd name="connsiteY3" fmla="*/ 5143500 h 5143500"/>
              <a:gd name="connsiteX4" fmla="*/ 985170 w 9144000"/>
              <a:gd name="connsiteY4" fmla="*/ 5143499 h 5143500"/>
              <a:gd name="connsiteX5" fmla="*/ 985170 w 9144000"/>
              <a:gd name="connsiteY5" fmla="*/ 4999828 h 5143500"/>
              <a:gd name="connsiteX6" fmla="*/ 143671 w 9144000"/>
              <a:gd name="connsiteY6" fmla="*/ 4999828 h 5143500"/>
              <a:gd name="connsiteX7" fmla="*/ 143671 w 9144000"/>
              <a:gd name="connsiteY7" fmla="*/ 4158330 h 5143500"/>
              <a:gd name="connsiteX8" fmla="*/ 0 w 9144000"/>
              <a:gd name="connsiteY8" fmla="*/ 4158330 h 5143500"/>
              <a:gd name="connsiteX9" fmla="*/ 0 w 9144000"/>
              <a:gd name="connsiteY9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985170 w 9144000"/>
              <a:gd name="connsiteY3" fmla="*/ 5143499 h 5143500"/>
              <a:gd name="connsiteX4" fmla="*/ 985170 w 9144000"/>
              <a:gd name="connsiteY4" fmla="*/ 4999828 h 5143500"/>
              <a:gd name="connsiteX5" fmla="*/ 143671 w 9144000"/>
              <a:gd name="connsiteY5" fmla="*/ 4999828 h 5143500"/>
              <a:gd name="connsiteX6" fmla="*/ 143671 w 9144000"/>
              <a:gd name="connsiteY6" fmla="*/ 4158330 h 5143500"/>
              <a:gd name="connsiteX7" fmla="*/ 0 w 9144000"/>
              <a:gd name="connsiteY7" fmla="*/ 415833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985170" y="5143499"/>
                </a:lnTo>
                <a:lnTo>
                  <a:pt x="985170" y="4999828"/>
                </a:lnTo>
                <a:lnTo>
                  <a:pt x="143671" y="4999828"/>
                </a:lnTo>
                <a:lnTo>
                  <a:pt x="143671" y="4158330"/>
                </a:lnTo>
                <a:lnTo>
                  <a:pt x="0" y="4158330"/>
                </a:lnTo>
                <a:lnTo>
                  <a:pt x="0" y="0"/>
                </a:lnTo>
                <a:close/>
              </a:path>
            </a:pathLst>
          </a:custGeom>
        </p:spPr>
      </p:pic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8EEF42F5-B012-4695-980F-066F07B07C8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12994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32" imgH="530" progId="TCLayout.ActiveDocument.1">
                  <p:embed/>
                </p:oleObj>
              </mc:Choice>
              <mc:Fallback>
                <p:oleObj name="think-cell Folie" r:id="rId4" imgW="532" imgH="530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8EEF42F5-B012-4695-980F-066F07B07C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el 8">
            <a:extLst>
              <a:ext uri="{FF2B5EF4-FFF2-40B4-BE49-F238E27FC236}">
                <a16:creationId xmlns:a16="http://schemas.microsoft.com/office/drawing/2014/main" id="{78C60228-D365-4E47-9015-8BE0FD626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33" y="3251647"/>
            <a:ext cx="11330925" cy="747897"/>
          </a:xfrm>
        </p:spPr>
        <p:txBody>
          <a:bodyPr vert="horz"/>
          <a:lstStyle/>
          <a:p>
            <a:r>
              <a:rPr lang="de-DE" dirty="0" err="1"/>
              <a:t>Zuurstoftherapie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D9166C1-91F3-4F49-8ADA-4F0368365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032" y="5405796"/>
            <a:ext cx="11330925" cy="738664"/>
          </a:xfrm>
        </p:spPr>
        <p:txBody>
          <a:bodyPr/>
          <a:lstStyle/>
          <a:p>
            <a:r>
              <a:rPr lang="de-DE"/>
              <a:t>Berry Hulleman</a:t>
            </a:r>
            <a:endParaRPr lang="en-US"/>
          </a:p>
          <a:p>
            <a:r>
              <a:rPr lang="de-DE" dirty="0" err="1"/>
              <a:t>Productspecialist</a:t>
            </a:r>
          </a:p>
          <a:p>
            <a:r>
              <a:rPr lang="de-DE" dirty="0"/>
              <a:t>27 </a:t>
            </a:r>
            <a:r>
              <a:rPr lang="de-DE" dirty="0" err="1"/>
              <a:t>mei</a:t>
            </a:r>
            <a:r>
              <a:rPr lang="de-DE" dirty="0"/>
              <a:t> 2026</a:t>
            </a:r>
          </a:p>
        </p:txBody>
      </p:sp>
      <p:pic>
        <p:nvPicPr>
          <p:cNvPr id="4" name="Afbeelding 3" descr="Afbeelding met zoogdier, Graphics, grafische vormgeving, kunst&#10;&#10;Automatisch gegenereerde beschrijving">
            <a:extLst>
              <a:ext uri="{FF2B5EF4-FFF2-40B4-BE49-F238E27FC236}">
                <a16:creationId xmlns:a16="http://schemas.microsoft.com/office/drawing/2014/main" id="{F74FD6B1-C7E9-AFC0-04F2-D85CBF2A02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3362"/>
          <a:stretch/>
        </p:blipFill>
        <p:spPr>
          <a:xfrm>
            <a:off x="302092" y="278986"/>
            <a:ext cx="788217" cy="747897"/>
          </a:xfrm>
          <a:prstGeom prst="rect">
            <a:avLst/>
          </a:prstGeom>
        </p:spPr>
      </p:pic>
      <p:pic>
        <p:nvPicPr>
          <p:cNvPr id="5" name="Afbeelding 4" descr="Afbeelding met zoogdier, Graphics, grafische vormgeving, kunst&#10;&#10;Automatisch gegenereerde beschrijving">
            <a:extLst>
              <a:ext uri="{FF2B5EF4-FFF2-40B4-BE49-F238E27FC236}">
                <a16:creationId xmlns:a16="http://schemas.microsoft.com/office/drawing/2014/main" id="{0C4F41C4-1E6A-0471-86DE-77A8B7F5DD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69"/>
          <a:stretch/>
        </p:blipFill>
        <p:spPr>
          <a:xfrm>
            <a:off x="9859065" y="278986"/>
            <a:ext cx="2030843" cy="7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82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56C1655-2129-CFD1-F0F6-CD2D9A233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835" y="3289954"/>
            <a:ext cx="1599540" cy="3248596"/>
          </a:xfrm>
          <a:prstGeom prst="rect">
            <a:avLst/>
          </a:prstGeom>
        </p:spPr>
      </p:pic>
      <p:sp>
        <p:nvSpPr>
          <p:cNvPr id="17" name="Titel 6">
            <a:extLst>
              <a:ext uri="{FF2B5EF4-FFF2-40B4-BE49-F238E27FC236}">
                <a16:creationId xmlns:a16="http://schemas.microsoft.com/office/drawing/2014/main" id="{673F2266-5843-EE6D-7A42-9EDDB20B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410400"/>
            <a:ext cx="10601325" cy="369332"/>
          </a:xfrm>
        </p:spPr>
        <p:txBody>
          <a:bodyPr vert="horz"/>
          <a:lstStyle/>
          <a:p>
            <a:pPr defTabSz="457189">
              <a:defRPr/>
            </a:pPr>
            <a:r>
              <a:rPr lang="de-DE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de-DE" dirty="0" err="1">
                <a:solidFill>
                  <a:srgbClr val="000000"/>
                </a:solidFill>
                <a:cs typeface="Arial" panose="020B0604020202020204" pitchFamily="34" charset="0"/>
              </a:rPr>
              <a:t>Mobiliteit</a:t>
            </a:r>
            <a:r>
              <a:rPr lang="de-DE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Arial" panose="020B0604020202020204" pitchFamily="34" charset="0"/>
              </a:rPr>
              <a:t>systemen</a:t>
            </a:r>
            <a:endParaRPr lang="de-DE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10BE993-A8C4-76AF-AE84-B85635140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436" y="4914252"/>
            <a:ext cx="1599538" cy="1654568"/>
          </a:xfrm>
          <a:prstGeom prst="rect">
            <a:avLst/>
          </a:prstGeom>
        </p:spPr>
      </p:pic>
      <p:sp>
        <p:nvSpPr>
          <p:cNvPr id="18" name="Rechteck 51">
            <a:extLst>
              <a:ext uri="{FF2B5EF4-FFF2-40B4-BE49-F238E27FC236}">
                <a16:creationId xmlns:a16="http://schemas.microsoft.com/office/drawing/2014/main" id="{A6FDFB24-73F1-5DB3-DDD5-E31539972385}"/>
              </a:ext>
            </a:extLst>
          </p:cNvPr>
          <p:cNvSpPr/>
          <p:nvPr/>
        </p:nvSpPr>
        <p:spPr>
          <a:xfrm>
            <a:off x="227474" y="272544"/>
            <a:ext cx="288000" cy="645044"/>
          </a:xfrm>
          <a:prstGeom prst="rect">
            <a:avLst/>
          </a:prstGeom>
          <a:solidFill>
            <a:srgbClr val="D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16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0EE8B53-BBA5-86FD-DC25-EA5087129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051" y="4910744"/>
            <a:ext cx="762508" cy="1654568"/>
          </a:xfrm>
          <a:prstGeom prst="rect">
            <a:avLst/>
          </a:prstGeom>
        </p:spPr>
      </p:pic>
      <p:sp>
        <p:nvSpPr>
          <p:cNvPr id="9" name="Rechteckige Legende 6">
            <a:extLst>
              <a:ext uri="{FF2B5EF4-FFF2-40B4-BE49-F238E27FC236}">
                <a16:creationId xmlns:a16="http://schemas.microsoft.com/office/drawing/2014/main" id="{D2018EA9-4354-6040-3B9F-BF099612A293}"/>
              </a:ext>
            </a:extLst>
          </p:cNvPr>
          <p:cNvSpPr/>
          <p:nvPr/>
        </p:nvSpPr>
        <p:spPr bwMode="gray">
          <a:xfrm>
            <a:off x="3529559" y="807769"/>
            <a:ext cx="5100100" cy="2587857"/>
          </a:xfrm>
          <a:prstGeom prst="wedgeRectCallout">
            <a:avLst>
              <a:gd name="adj1" fmla="val -92789"/>
              <a:gd name="adj2" fmla="val 82873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+mj-lt"/>
              </a:rPr>
              <a:t>Mobiele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+mj-lt"/>
              </a:rPr>
              <a:t>concentrator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+mj-lt"/>
              </a:rPr>
              <a:t>continue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 / on-</a:t>
            </a:r>
            <a:r>
              <a:rPr lang="de-DE" sz="1600" b="1" dirty="0" err="1">
                <a:solidFill>
                  <a:schemeClr val="bg1"/>
                </a:solidFill>
                <a:latin typeface="+mj-lt"/>
              </a:rPr>
              <a:t>demand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:</a:t>
            </a:r>
          </a:p>
          <a:p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Continue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(tot 3L/min) en on-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demand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afgifte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(tot 6L/min)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mogelijk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Door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trolley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makkelijk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mee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te nehmen.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Accu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op te laden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d.m.v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thuislader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en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autolader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Geeft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storingen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optisch en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akoestisch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weer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Gewicht (Zen-O) 5,3KG / (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Eclipse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5) 8,3KG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  <a:p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0" name="Rechteckige Legende 6">
            <a:extLst>
              <a:ext uri="{FF2B5EF4-FFF2-40B4-BE49-F238E27FC236}">
                <a16:creationId xmlns:a16="http://schemas.microsoft.com/office/drawing/2014/main" id="{0FA9CE00-03C0-5C6C-52FD-7852236F4FAE}"/>
              </a:ext>
            </a:extLst>
          </p:cNvPr>
          <p:cNvSpPr/>
          <p:nvPr/>
        </p:nvSpPr>
        <p:spPr bwMode="gray">
          <a:xfrm>
            <a:off x="3529559" y="788604"/>
            <a:ext cx="5100101" cy="2621845"/>
          </a:xfrm>
          <a:prstGeom prst="wedgeRectCallout">
            <a:avLst>
              <a:gd name="adj1" fmla="val -22578"/>
              <a:gd name="adj2" fmla="val 11694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+mj-lt"/>
              </a:rPr>
              <a:t>Mobiele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+mj-lt"/>
              </a:rPr>
              <a:t>concentrator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 on-</a:t>
            </a:r>
            <a:r>
              <a:rPr lang="de-DE" sz="1600" b="1" dirty="0" err="1">
                <a:solidFill>
                  <a:schemeClr val="bg1"/>
                </a:solidFill>
                <a:latin typeface="+mj-lt"/>
              </a:rPr>
              <a:t>demand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On-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demand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afgifte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mogelijk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Door licht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gewicht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(2,6KG) en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schoudertas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makkelijk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mee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te nehmen.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Op te laden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met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thuislader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en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autolader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Geeft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storingen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optisch en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akoestisch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weer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Bij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Zen-O Lite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mogelijk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om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halve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standen in te stellen (1, 1,5, 2, 2,5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enz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….).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  <a:p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6" name="Rechteckige Legende 6">
            <a:extLst>
              <a:ext uri="{FF2B5EF4-FFF2-40B4-BE49-F238E27FC236}">
                <a16:creationId xmlns:a16="http://schemas.microsoft.com/office/drawing/2014/main" id="{7EB01A2C-4FC5-1571-9EA1-6AD8A58A19C8}"/>
              </a:ext>
            </a:extLst>
          </p:cNvPr>
          <p:cNvSpPr/>
          <p:nvPr/>
        </p:nvSpPr>
        <p:spPr bwMode="gray">
          <a:xfrm>
            <a:off x="3545949" y="788604"/>
            <a:ext cx="5100101" cy="2621845"/>
          </a:xfrm>
          <a:prstGeom prst="wedgeRectCallout">
            <a:avLst>
              <a:gd name="adj1" fmla="val 29700"/>
              <a:gd name="adj2" fmla="val 11144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+mj-lt"/>
              </a:rPr>
              <a:t>Home Fill </a:t>
            </a:r>
            <a:r>
              <a:rPr lang="de-DE" sz="1600" b="1" dirty="0" err="1">
                <a:solidFill>
                  <a:schemeClr val="bg1"/>
                </a:solidFill>
                <a:latin typeface="+mj-lt"/>
              </a:rPr>
              <a:t>systeem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Zowel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continue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en on-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demand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afgifste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mogelijk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Licht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gewicht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(2,6KG). Door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schoudertas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makkelijk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mee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te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nemen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Stil in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gebruik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Vultijd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cilinder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ong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 2,5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uur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d.m.v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compressor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Standaard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levering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van 2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cilinders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  <a:p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A9A785A-A053-5F55-4515-FFE075963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474" y="3219208"/>
            <a:ext cx="933855" cy="339008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8E7326-765E-F620-5D4A-DB885F0B2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559" y="5011280"/>
            <a:ext cx="666013" cy="155403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B685685-AAF0-8E2C-7236-E292EE54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966" y="2489198"/>
            <a:ext cx="2783061" cy="407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ige Legende 6">
            <a:extLst>
              <a:ext uri="{FF2B5EF4-FFF2-40B4-BE49-F238E27FC236}">
                <a16:creationId xmlns:a16="http://schemas.microsoft.com/office/drawing/2014/main" id="{91C3B987-2E5A-A821-3A5F-297AE497E664}"/>
              </a:ext>
            </a:extLst>
          </p:cNvPr>
          <p:cNvSpPr/>
          <p:nvPr/>
        </p:nvSpPr>
        <p:spPr bwMode="gray">
          <a:xfrm>
            <a:off x="3529558" y="797476"/>
            <a:ext cx="5100101" cy="2621845"/>
          </a:xfrm>
          <a:prstGeom prst="wedgeRectCallout">
            <a:avLst>
              <a:gd name="adj1" fmla="val 70276"/>
              <a:gd name="adj2" fmla="val 94555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+mj-lt"/>
              </a:rPr>
              <a:t>Vloeibaar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 o2:</a:t>
            </a:r>
          </a:p>
          <a:p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Thuis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moedervat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geplaatst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om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stroller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te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vullen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Zowel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continue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en on-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demand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afgifte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mogelijk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via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stroller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1L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vloeibaar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o2 = 860L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gasvormige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o2.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Temperatuur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vloeibaar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o2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is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-183</a:t>
            </a:r>
            <a:r>
              <a:rPr lang="nl-NL" sz="1600" dirty="0"/>
              <a:t> °C.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Gewicht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stroller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(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gevuld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) min. 1,6KG (H300) en max. 3,6KG (C1000).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  <a:p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6694009-EFBA-B19D-2485-598AC361A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5" t="17645" r="16223" b="15926"/>
          <a:stretch/>
        </p:blipFill>
        <p:spPr bwMode="auto">
          <a:xfrm>
            <a:off x="2849518" y="5109788"/>
            <a:ext cx="1549627" cy="152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587A0F-2FE9-633A-589C-F6E6743A62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0363" y="5263741"/>
            <a:ext cx="1216843" cy="1373962"/>
          </a:xfrm>
          <a:prstGeom prst="rect">
            <a:avLst/>
          </a:prstGeom>
        </p:spPr>
      </p:pic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66299B92-B73D-E9F8-DB6A-8F3C1749670A}"/>
              </a:ext>
            </a:extLst>
          </p:cNvPr>
          <p:cNvSpPr txBox="1">
            <a:spLocks/>
          </p:cNvSpPr>
          <p:nvPr/>
        </p:nvSpPr>
        <p:spPr bwMode="gray">
          <a:xfrm>
            <a:off x="8093871" y="6609297"/>
            <a:ext cx="3244690" cy="169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Westfalen Medical – Berry Hulleman 27-5-2026</a:t>
            </a:r>
          </a:p>
        </p:txBody>
      </p:sp>
    </p:spTree>
    <p:extLst>
      <p:ext uri="{BB962C8B-B14F-4D97-AF65-F5344CB8AC3E}">
        <p14:creationId xmlns:p14="http://schemas.microsoft.com/office/powerpoint/2010/main" val="331421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ACCE5-AEC3-E26F-D1D7-C2E7191F6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B9D0BE8-6849-DF46-23DD-A9A49B09B5A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B9D0BE8-6849-DF46-23DD-A9A49B09B5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51">
            <a:extLst>
              <a:ext uri="{FF2B5EF4-FFF2-40B4-BE49-F238E27FC236}">
                <a16:creationId xmlns:a16="http://schemas.microsoft.com/office/drawing/2014/main" id="{617A55DF-F40E-5FBD-1847-AA493D0068E4}"/>
              </a:ext>
            </a:extLst>
          </p:cNvPr>
          <p:cNvSpPr/>
          <p:nvPr/>
        </p:nvSpPr>
        <p:spPr>
          <a:xfrm>
            <a:off x="155815" y="272544"/>
            <a:ext cx="288000" cy="645044"/>
          </a:xfrm>
          <a:prstGeom prst="rect">
            <a:avLst/>
          </a:prstGeom>
          <a:solidFill>
            <a:srgbClr val="D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1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BBE67E-5140-93CE-1B2F-C3D94FEE8DA4}"/>
              </a:ext>
            </a:extLst>
          </p:cNvPr>
          <p:cNvSpPr txBox="1"/>
          <p:nvPr/>
        </p:nvSpPr>
        <p:spPr>
          <a:xfrm>
            <a:off x="733245" y="1302589"/>
            <a:ext cx="9282023" cy="656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nl-NL" dirty="0"/>
              <a:t>Vernieuwde Inogen </a:t>
            </a:r>
            <a:r>
              <a:rPr lang="nl-NL" dirty="0" err="1"/>
              <a:t>Rove</a:t>
            </a:r>
            <a:r>
              <a:rPr lang="nl-NL" dirty="0"/>
              <a:t> 4.</a:t>
            </a:r>
          </a:p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5" name="Titel 6">
            <a:extLst>
              <a:ext uri="{FF2B5EF4-FFF2-40B4-BE49-F238E27FC236}">
                <a16:creationId xmlns:a16="http://schemas.microsoft.com/office/drawing/2014/main" id="{FEC1DCC4-9FD6-DBFA-1E8B-BF4F030661E3}"/>
              </a:ext>
            </a:extLst>
          </p:cNvPr>
          <p:cNvSpPr txBox="1">
            <a:spLocks/>
          </p:cNvSpPr>
          <p:nvPr/>
        </p:nvSpPr>
        <p:spPr bwMode="gray">
          <a:xfrm>
            <a:off x="155815" y="410918"/>
            <a:ext cx="10601325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89">
              <a:defRPr/>
            </a:pPr>
            <a:r>
              <a:rPr lang="de-DE" dirty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r>
              <a:rPr lang="nl-NL" dirty="0">
                <a:solidFill>
                  <a:srgbClr val="000000"/>
                </a:solidFill>
                <a:cs typeface="Arial" panose="020B0604020202020204" pitchFamily="34" charset="0"/>
              </a:rPr>
              <a:t>Inogen </a:t>
            </a:r>
            <a:r>
              <a:rPr lang="nl-NL" dirty="0" err="1">
                <a:solidFill>
                  <a:srgbClr val="000000"/>
                </a:solidFill>
                <a:cs typeface="Arial" panose="020B0604020202020204" pitchFamily="34" charset="0"/>
              </a:rPr>
              <a:t>Rove</a:t>
            </a:r>
            <a:r>
              <a:rPr lang="nl-NL" dirty="0">
                <a:solidFill>
                  <a:srgbClr val="000000"/>
                </a:solidFill>
                <a:cs typeface="Arial" panose="020B0604020202020204" pitchFamily="34" charset="0"/>
              </a:rPr>
              <a:t> 4</a:t>
            </a:r>
            <a:br>
              <a:rPr lang="de-DE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de-DE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F55512C-9CDE-B2FC-3D4B-320D5BF8E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665" y="1346657"/>
            <a:ext cx="4220164" cy="4115374"/>
          </a:xfrm>
          <a:prstGeom prst="rect">
            <a:avLst/>
          </a:prstGeom>
        </p:spPr>
      </p:pic>
      <p:pic>
        <p:nvPicPr>
          <p:cNvPr id="7" name="Picture 2" descr="Inogen Rove 4 Portable Oxygen Concentrator | Inogen">
            <a:extLst>
              <a:ext uri="{FF2B5EF4-FFF2-40B4-BE49-F238E27FC236}">
                <a16:creationId xmlns:a16="http://schemas.microsoft.com/office/drawing/2014/main" id="{675EB1DE-2427-0630-4759-F75AC680F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93" y="1055962"/>
            <a:ext cx="5374911" cy="640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3A075C5-2E0D-8802-FAFF-3EFAAB6F144E}"/>
              </a:ext>
            </a:extLst>
          </p:cNvPr>
          <p:cNvSpPr txBox="1">
            <a:spLocks/>
          </p:cNvSpPr>
          <p:nvPr/>
        </p:nvSpPr>
        <p:spPr bwMode="gray">
          <a:xfrm>
            <a:off x="8093871" y="6609297"/>
            <a:ext cx="3244690" cy="169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Westfalen Medical – Berry Hulleman 27-5-2026</a:t>
            </a:r>
          </a:p>
        </p:txBody>
      </p:sp>
    </p:spTree>
    <p:extLst>
      <p:ext uri="{BB962C8B-B14F-4D97-AF65-F5344CB8AC3E}">
        <p14:creationId xmlns:p14="http://schemas.microsoft.com/office/powerpoint/2010/main" val="16273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1BAD15F-21FA-F6A1-16C5-3ACB9D428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5BBE707-28A0-A140-2A68-DEF002F3BD4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5BBE707-28A0-A140-2A68-DEF002F3BD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51">
            <a:extLst>
              <a:ext uri="{FF2B5EF4-FFF2-40B4-BE49-F238E27FC236}">
                <a16:creationId xmlns:a16="http://schemas.microsoft.com/office/drawing/2014/main" id="{0E5DA529-59F2-DD4E-CEF2-230AF9B5ABA5}"/>
              </a:ext>
            </a:extLst>
          </p:cNvPr>
          <p:cNvSpPr/>
          <p:nvPr/>
        </p:nvSpPr>
        <p:spPr>
          <a:xfrm>
            <a:off x="155815" y="272544"/>
            <a:ext cx="288000" cy="645044"/>
          </a:xfrm>
          <a:prstGeom prst="rect">
            <a:avLst/>
          </a:prstGeom>
          <a:solidFill>
            <a:srgbClr val="D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1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Titel 6">
            <a:extLst>
              <a:ext uri="{FF2B5EF4-FFF2-40B4-BE49-F238E27FC236}">
                <a16:creationId xmlns:a16="http://schemas.microsoft.com/office/drawing/2014/main" id="{70AC0127-7F4D-4F19-BC24-BC1677B524AC}"/>
              </a:ext>
            </a:extLst>
          </p:cNvPr>
          <p:cNvSpPr txBox="1">
            <a:spLocks/>
          </p:cNvSpPr>
          <p:nvPr/>
        </p:nvSpPr>
        <p:spPr bwMode="gray">
          <a:xfrm>
            <a:off x="155815" y="410918"/>
            <a:ext cx="10601325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89">
              <a:defRPr/>
            </a:pPr>
            <a:r>
              <a:rPr lang="de-DE" dirty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r>
              <a:rPr lang="nl-NL" dirty="0">
                <a:solidFill>
                  <a:srgbClr val="000000"/>
                </a:solidFill>
                <a:cs typeface="Arial" panose="020B0604020202020204" pitchFamily="34" charset="0"/>
              </a:rPr>
              <a:t>Philips Oxygenate5 </a:t>
            </a:r>
            <a:r>
              <a:rPr lang="nl-NL" dirty="0" err="1">
                <a:solidFill>
                  <a:srgbClr val="000000"/>
                </a:solidFill>
                <a:cs typeface="Arial" panose="020B0604020202020204" pitchFamily="34" charset="0"/>
              </a:rPr>
              <a:t>concentrator</a:t>
            </a:r>
            <a:br>
              <a:rPr lang="de-DE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de-DE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F6B975AC-4D46-0A03-40D7-F1440213073C}"/>
              </a:ext>
            </a:extLst>
          </p:cNvPr>
          <p:cNvSpPr txBox="1">
            <a:spLocks/>
          </p:cNvSpPr>
          <p:nvPr/>
        </p:nvSpPr>
        <p:spPr bwMode="gray">
          <a:xfrm>
            <a:off x="8115038" y="6609297"/>
            <a:ext cx="3244690" cy="169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Westfalen Medical – Berry </a:t>
            </a:r>
            <a:r>
              <a:rPr lang="de-DE" sz="1100" dirty="0" err="1">
                <a:solidFill>
                  <a:schemeClr val="tx1"/>
                </a:solidFill>
              </a:rPr>
              <a:t>Hulleman</a:t>
            </a:r>
            <a:r>
              <a:rPr lang="de-DE" sz="1100" dirty="0">
                <a:solidFill>
                  <a:schemeClr val="tx1"/>
                </a:solidFill>
              </a:rPr>
              <a:t> 27-5-2026</a:t>
            </a:r>
          </a:p>
        </p:txBody>
      </p:sp>
    </p:spTree>
    <p:extLst>
      <p:ext uri="{BB962C8B-B14F-4D97-AF65-F5344CB8AC3E}">
        <p14:creationId xmlns:p14="http://schemas.microsoft.com/office/powerpoint/2010/main" val="67526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9F5B8AB-E0FD-46B6-8A27-08D1F67946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B46DAC6-94D7-4040-9919-222818239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6" y="2034611"/>
            <a:ext cx="3239742" cy="984885"/>
          </a:xfrm>
        </p:spPr>
        <p:txBody>
          <a:bodyPr/>
          <a:lstStyle/>
          <a:p>
            <a:r>
              <a:rPr lang="de-DE" dirty="0"/>
              <a:t>Op </a:t>
            </a:r>
            <a:r>
              <a:rPr lang="de-DE" dirty="0" err="1"/>
              <a:t>vakantie</a:t>
            </a:r>
            <a:r>
              <a:rPr lang="de-DE" dirty="0"/>
              <a:t> </a:t>
            </a:r>
            <a:r>
              <a:rPr lang="de-DE" dirty="0" err="1"/>
              <a:t>met</a:t>
            </a:r>
            <a:r>
              <a:rPr lang="de-DE" dirty="0"/>
              <a:t> </a:t>
            </a:r>
            <a:r>
              <a:rPr lang="de-DE" dirty="0" err="1"/>
              <a:t>zuurstof</a:t>
            </a:r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B358EC9-49D1-4D2C-B742-81460BC1C5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578486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6">
            <a:extLst>
              <a:ext uri="{FF2B5EF4-FFF2-40B4-BE49-F238E27FC236}">
                <a16:creationId xmlns:a16="http://schemas.microsoft.com/office/drawing/2014/main" id="{673F2266-5843-EE6D-7A42-9EDDB20B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64" y="410400"/>
            <a:ext cx="10601325" cy="369332"/>
          </a:xfrm>
        </p:spPr>
        <p:txBody>
          <a:bodyPr vert="horz"/>
          <a:lstStyle/>
          <a:p>
            <a:pPr defTabSz="457189">
              <a:defRPr/>
            </a:pPr>
            <a:r>
              <a:rPr lang="de-DE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de-DE" dirty="0">
                <a:solidFill>
                  <a:srgbClr val="000000"/>
                </a:solidFill>
                <a:cs typeface="Arial" panose="020B0604020202020204" pitchFamily="34" charset="0"/>
              </a:rPr>
              <a:t>Op </a:t>
            </a:r>
            <a:r>
              <a:rPr lang="de-DE" dirty="0" err="1">
                <a:solidFill>
                  <a:srgbClr val="000000"/>
                </a:solidFill>
                <a:cs typeface="Arial" panose="020B0604020202020204" pitchFamily="34" charset="0"/>
              </a:rPr>
              <a:t>vakantie</a:t>
            </a:r>
            <a:r>
              <a:rPr lang="de-DE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Arial" panose="020B0604020202020204" pitchFamily="34" charset="0"/>
              </a:rPr>
              <a:t>met</a:t>
            </a:r>
            <a:r>
              <a:rPr lang="de-DE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Arial" panose="020B0604020202020204" pitchFamily="34" charset="0"/>
              </a:rPr>
              <a:t>zuurstof</a:t>
            </a:r>
            <a:endParaRPr lang="de-DE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Rechteck 51">
            <a:extLst>
              <a:ext uri="{FF2B5EF4-FFF2-40B4-BE49-F238E27FC236}">
                <a16:creationId xmlns:a16="http://schemas.microsoft.com/office/drawing/2014/main" id="{A6FDFB24-73F1-5DB3-DDD5-E31539972385}"/>
              </a:ext>
            </a:extLst>
          </p:cNvPr>
          <p:cNvSpPr/>
          <p:nvPr/>
        </p:nvSpPr>
        <p:spPr>
          <a:xfrm>
            <a:off x="227474" y="272544"/>
            <a:ext cx="288000" cy="645044"/>
          </a:xfrm>
          <a:prstGeom prst="rect">
            <a:avLst/>
          </a:prstGeom>
          <a:solidFill>
            <a:srgbClr val="D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16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032" name="Picture 8" descr="Dit zijn de leukste vakantieparken in Nederland voor het hele gezin |  Voormijnkleintje.nl">
            <a:extLst>
              <a:ext uri="{FF2B5EF4-FFF2-40B4-BE49-F238E27FC236}">
                <a16:creationId xmlns:a16="http://schemas.microsoft.com/office/drawing/2014/main" id="{17B6114A-4284-83F4-588B-232A7DD57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05"/>
            <a:ext cx="12192001" cy="68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ige Legende 6">
            <a:extLst>
              <a:ext uri="{FF2B5EF4-FFF2-40B4-BE49-F238E27FC236}">
                <a16:creationId xmlns:a16="http://schemas.microsoft.com/office/drawing/2014/main" id="{D2018EA9-4354-6040-3B9F-BF099612A293}"/>
              </a:ext>
            </a:extLst>
          </p:cNvPr>
          <p:cNvSpPr/>
          <p:nvPr/>
        </p:nvSpPr>
        <p:spPr bwMode="gray">
          <a:xfrm>
            <a:off x="890173" y="1353808"/>
            <a:ext cx="5100100" cy="2587857"/>
          </a:xfrm>
          <a:prstGeom prst="wedgeRectCallout">
            <a:avLst>
              <a:gd name="adj1" fmla="val -47683"/>
              <a:gd name="adj2" fmla="val 19271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r>
              <a:rPr lang="de-DE" sz="1600" b="1" dirty="0" err="1">
                <a:solidFill>
                  <a:schemeClr val="bg1"/>
                </a:solidFill>
              </a:rPr>
              <a:t>Op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vakantie</a:t>
            </a:r>
            <a:r>
              <a:rPr lang="de-DE" sz="1600" b="1" dirty="0">
                <a:solidFill>
                  <a:schemeClr val="bg1"/>
                </a:solidFill>
              </a:rPr>
              <a:t> in </a:t>
            </a:r>
            <a:r>
              <a:rPr lang="de-DE" sz="1600" b="1" dirty="0" err="1">
                <a:solidFill>
                  <a:schemeClr val="bg1"/>
                </a:solidFill>
              </a:rPr>
              <a:t>het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binnenland</a:t>
            </a:r>
            <a:r>
              <a:rPr lang="de-DE" sz="1600" dirty="0">
                <a:solidFill>
                  <a:schemeClr val="bg1"/>
                </a:solidFill>
              </a:rPr>
              <a:t>:</a:t>
            </a:r>
          </a:p>
          <a:p>
            <a:endParaRPr lang="de-DE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ea typeface="+mn-lt"/>
                <a:cs typeface="+mn-lt"/>
              </a:rPr>
              <a:t>Dien </a:t>
            </a:r>
            <a:r>
              <a:rPr lang="de-DE" sz="1600" dirty="0" err="1">
                <a:solidFill>
                  <a:schemeClr val="bg1"/>
                </a:solidFill>
                <a:ea typeface="+mn-lt"/>
                <a:cs typeface="+mn-lt"/>
              </a:rPr>
              <a:t>uw</a:t>
            </a:r>
            <a:r>
              <a:rPr lang="de-DE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ea typeface="+mn-lt"/>
                <a:cs typeface="+mn-lt"/>
              </a:rPr>
              <a:t>vakantieaanvraag</a:t>
            </a:r>
            <a:r>
              <a:rPr lang="de-DE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ea typeface="+mn-lt"/>
                <a:cs typeface="+mn-lt"/>
              </a:rPr>
              <a:t>minimaal</a:t>
            </a:r>
            <a:r>
              <a:rPr lang="de-DE" sz="1600" dirty="0">
                <a:solidFill>
                  <a:schemeClr val="bg1"/>
                </a:solidFill>
                <a:ea typeface="+mn-lt"/>
                <a:cs typeface="+mn-lt"/>
              </a:rPr>
              <a:t> 4 </a:t>
            </a:r>
            <a:r>
              <a:rPr lang="de-DE" sz="1600" dirty="0" err="1">
                <a:solidFill>
                  <a:schemeClr val="bg1"/>
                </a:solidFill>
                <a:ea typeface="+mn-lt"/>
                <a:cs typeface="+mn-lt"/>
              </a:rPr>
              <a:t>weken</a:t>
            </a:r>
            <a:r>
              <a:rPr lang="de-DE" sz="1600" dirty="0">
                <a:solidFill>
                  <a:schemeClr val="bg1"/>
                </a:solidFill>
                <a:ea typeface="+mn-lt"/>
                <a:cs typeface="+mn-lt"/>
              </a:rPr>
              <a:t> van </a:t>
            </a:r>
            <a:r>
              <a:rPr lang="de-DE" sz="1600" dirty="0" err="1">
                <a:solidFill>
                  <a:schemeClr val="bg1"/>
                </a:solidFill>
                <a:ea typeface="+mn-lt"/>
                <a:cs typeface="+mn-lt"/>
              </a:rPr>
              <a:t>tevoren</a:t>
            </a:r>
            <a:r>
              <a:rPr lang="de-DE" sz="1600" dirty="0">
                <a:solidFill>
                  <a:schemeClr val="bg1"/>
                </a:solidFill>
                <a:ea typeface="+mn-lt"/>
                <a:cs typeface="+mn-lt"/>
              </a:rPr>
              <a:t> in.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digitaal</a:t>
            </a:r>
            <a:r>
              <a:rPr lang="de-DE" sz="1600" dirty="0">
                <a:solidFill>
                  <a:schemeClr val="bg1"/>
                </a:solidFill>
              </a:rPr>
              <a:t> in </a:t>
            </a:r>
            <a:r>
              <a:rPr lang="de-DE" sz="1600" dirty="0" err="1">
                <a:solidFill>
                  <a:schemeClr val="bg1"/>
                </a:solidFill>
              </a:rPr>
              <a:t>te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vullen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op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onze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website</a:t>
            </a:r>
            <a:r>
              <a:rPr lang="de-DE" sz="1600" dirty="0">
                <a:solidFill>
                  <a:schemeClr val="bg1"/>
                </a:solidFill>
              </a:rPr>
              <a:t> via; </a:t>
            </a:r>
            <a:r>
              <a:rPr lang="nl-NL" sz="1600" dirty="0">
                <a:solidFill>
                  <a:schemeClr val="accent6">
                    <a:lumMod val="90000"/>
                    <a:lumOff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Vakantie aanvraagformulier - Westfalen Medical</a:t>
            </a:r>
            <a:endParaRPr lang="nl-NL" sz="16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</a:rPr>
              <a:t>We leveren gratis uw voorziening: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</a:rPr>
              <a:t>Ook leveren op de </a:t>
            </a:r>
            <a:r>
              <a:rPr lang="nl-NL" sz="1600">
                <a:solidFill>
                  <a:schemeClr val="bg1"/>
                </a:solidFill>
              </a:rPr>
              <a:t>waddeneilanden.</a:t>
            </a:r>
            <a:endParaRPr lang="nl-NL" sz="1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</a:rPr>
              <a:t>Tot 20km over de grens.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  <a:p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27E6051-7882-8058-3983-C70953A6BBA0}"/>
              </a:ext>
            </a:extLst>
          </p:cNvPr>
          <p:cNvSpPr txBox="1"/>
          <p:nvPr/>
        </p:nvSpPr>
        <p:spPr>
          <a:xfrm>
            <a:off x="1284281" y="354308"/>
            <a:ext cx="45610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nl-NL" sz="3200" dirty="0">
                <a:solidFill>
                  <a:schemeClr val="bg1"/>
                </a:solidFill>
              </a:rPr>
              <a:t>Op vakantie in Nederland</a:t>
            </a:r>
          </a:p>
        </p:txBody>
      </p:sp>
      <p:pic>
        <p:nvPicPr>
          <p:cNvPr id="4" name="Afbeelding 3" descr="Afbeelding met zoogdier, Graphics, grafische vormgeving, kunst&#10;&#10;Automatisch gegenereerde beschrijving">
            <a:extLst>
              <a:ext uri="{FF2B5EF4-FFF2-40B4-BE49-F238E27FC236}">
                <a16:creationId xmlns:a16="http://schemas.microsoft.com/office/drawing/2014/main" id="{E012399C-642F-51F3-FCDD-5E38202F57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362"/>
          <a:stretch/>
        </p:blipFill>
        <p:spPr>
          <a:xfrm>
            <a:off x="496064" y="252735"/>
            <a:ext cx="788217" cy="747897"/>
          </a:xfrm>
          <a:prstGeom prst="rect">
            <a:avLst/>
          </a:prstGeom>
        </p:spPr>
      </p:pic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CBFF1CE1-5780-2336-83A6-797CA05F58A6}"/>
              </a:ext>
            </a:extLst>
          </p:cNvPr>
          <p:cNvSpPr txBox="1">
            <a:spLocks/>
          </p:cNvSpPr>
          <p:nvPr/>
        </p:nvSpPr>
        <p:spPr bwMode="gray">
          <a:xfrm>
            <a:off x="8093871" y="6609297"/>
            <a:ext cx="3244690" cy="169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bg1"/>
                </a:solidFill>
              </a:rPr>
              <a:t>Westfalen Medical – Berry Hulleman 27-5-2026</a:t>
            </a:r>
          </a:p>
        </p:txBody>
      </p:sp>
    </p:spTree>
    <p:extLst>
      <p:ext uri="{BB962C8B-B14F-4D97-AF65-F5344CB8AC3E}">
        <p14:creationId xmlns:p14="http://schemas.microsoft.com/office/powerpoint/2010/main" val="80793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9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0EB583DE-0809-725F-691C-12F10929C757}"/>
              </a:ext>
            </a:extLst>
          </p:cNvPr>
          <p:cNvSpPr txBox="1">
            <a:spLocks/>
          </p:cNvSpPr>
          <p:nvPr/>
        </p:nvSpPr>
        <p:spPr bwMode="gray">
          <a:xfrm>
            <a:off x="8093871" y="6609297"/>
            <a:ext cx="3244690" cy="169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Westfalen Medical - Hans ten Heggeler 26-9-2024</a:t>
            </a:r>
          </a:p>
        </p:txBody>
      </p:sp>
      <p:pic>
        <p:nvPicPr>
          <p:cNvPr id="2050" name="Picture 2" descr="10 tips voor een goede zon, zee, strand vakantie | DIK.NL">
            <a:extLst>
              <a:ext uri="{FF2B5EF4-FFF2-40B4-BE49-F238E27FC236}">
                <a16:creationId xmlns:a16="http://schemas.microsoft.com/office/drawing/2014/main" id="{9024D58B-E9DD-E162-63BE-6D9E2634B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transparant achtergrond vliegtuig 47308010 PNG">
            <a:extLst>
              <a:ext uri="{FF2B5EF4-FFF2-40B4-BE49-F238E27FC236}">
                <a16:creationId xmlns:a16="http://schemas.microsoft.com/office/drawing/2014/main" id="{3FA212F8-952A-2764-4957-9C659D89B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7728" b="26153"/>
          <a:stretch/>
        </p:blipFill>
        <p:spPr bwMode="auto">
          <a:xfrm rot="1282423">
            <a:off x="-47358" y="875298"/>
            <a:ext cx="12613532" cy="492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ige Legende 6">
            <a:extLst>
              <a:ext uri="{FF2B5EF4-FFF2-40B4-BE49-F238E27FC236}">
                <a16:creationId xmlns:a16="http://schemas.microsoft.com/office/drawing/2014/main" id="{270F68E6-77BF-9776-6FBA-CDC0A488261B}"/>
              </a:ext>
            </a:extLst>
          </p:cNvPr>
          <p:cNvSpPr/>
          <p:nvPr/>
        </p:nvSpPr>
        <p:spPr bwMode="gray">
          <a:xfrm>
            <a:off x="6771209" y="2178962"/>
            <a:ext cx="5100100" cy="3901586"/>
          </a:xfrm>
          <a:prstGeom prst="wedgeRectCallout">
            <a:avLst>
              <a:gd name="adj1" fmla="val -47683"/>
              <a:gd name="adj2" fmla="val 19271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endParaRPr lang="de-DE" sz="1600" b="1" dirty="0">
              <a:solidFill>
                <a:schemeClr val="bg1"/>
              </a:solidFill>
            </a:endParaRPr>
          </a:p>
          <a:p>
            <a:r>
              <a:rPr lang="de-DE" sz="1600" b="1" dirty="0" err="1">
                <a:solidFill>
                  <a:schemeClr val="bg1"/>
                </a:solidFill>
              </a:rPr>
              <a:t>Op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vakantie</a:t>
            </a:r>
            <a:r>
              <a:rPr lang="de-DE" sz="1600" b="1" dirty="0">
                <a:solidFill>
                  <a:schemeClr val="bg1"/>
                </a:solidFill>
              </a:rPr>
              <a:t> in </a:t>
            </a:r>
            <a:r>
              <a:rPr lang="de-DE" sz="1600" b="1" dirty="0" err="1">
                <a:solidFill>
                  <a:schemeClr val="bg1"/>
                </a:solidFill>
              </a:rPr>
              <a:t>het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buitenland</a:t>
            </a:r>
            <a:r>
              <a:rPr lang="de-DE" sz="1600" dirty="0">
                <a:solidFill>
                  <a:schemeClr val="bg1"/>
                </a:solidFill>
              </a:rPr>
              <a:t>:</a:t>
            </a:r>
          </a:p>
          <a:p>
            <a:endParaRPr lang="de-DE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ea typeface="+mn-lt"/>
                <a:cs typeface="+mn-lt"/>
              </a:rPr>
              <a:t>Dien </a:t>
            </a:r>
            <a:r>
              <a:rPr lang="de-DE" sz="1600" dirty="0" err="1">
                <a:solidFill>
                  <a:schemeClr val="bg1"/>
                </a:solidFill>
                <a:ea typeface="+mn-lt"/>
                <a:cs typeface="+mn-lt"/>
              </a:rPr>
              <a:t>uw</a:t>
            </a:r>
            <a:r>
              <a:rPr lang="de-DE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ea typeface="+mn-lt"/>
                <a:cs typeface="+mn-lt"/>
              </a:rPr>
              <a:t>vakantieaanvraag</a:t>
            </a:r>
            <a:r>
              <a:rPr lang="de-DE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ea typeface="+mn-lt"/>
                <a:cs typeface="+mn-lt"/>
              </a:rPr>
              <a:t>minimaal</a:t>
            </a:r>
            <a:r>
              <a:rPr lang="de-DE" sz="1600" u="sng" dirty="0">
                <a:solidFill>
                  <a:schemeClr val="bg1"/>
                </a:solidFill>
                <a:ea typeface="+mn-lt"/>
                <a:cs typeface="+mn-lt"/>
              </a:rPr>
              <a:t> 6 </a:t>
            </a:r>
            <a:r>
              <a:rPr lang="de-DE" sz="1600" u="sng" dirty="0" err="1">
                <a:solidFill>
                  <a:schemeClr val="bg1"/>
                </a:solidFill>
                <a:ea typeface="+mn-lt"/>
                <a:cs typeface="+mn-lt"/>
              </a:rPr>
              <a:t>weken</a:t>
            </a:r>
            <a:r>
              <a:rPr lang="de-DE" sz="1600" dirty="0">
                <a:solidFill>
                  <a:schemeClr val="bg1"/>
                </a:solidFill>
                <a:ea typeface="+mn-lt"/>
                <a:cs typeface="+mn-lt"/>
              </a:rPr>
              <a:t> van </a:t>
            </a:r>
            <a:r>
              <a:rPr lang="de-DE" sz="1600" dirty="0" err="1">
                <a:solidFill>
                  <a:schemeClr val="bg1"/>
                </a:solidFill>
                <a:ea typeface="+mn-lt"/>
                <a:cs typeface="+mn-lt"/>
              </a:rPr>
              <a:t>tevoren</a:t>
            </a:r>
            <a:r>
              <a:rPr lang="de-DE" sz="1600" dirty="0">
                <a:solidFill>
                  <a:schemeClr val="bg1"/>
                </a:solidFill>
                <a:ea typeface="+mn-lt"/>
                <a:cs typeface="+mn-lt"/>
              </a:rPr>
              <a:t> in.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digitaal</a:t>
            </a:r>
            <a:r>
              <a:rPr lang="de-DE" sz="1600" dirty="0">
                <a:solidFill>
                  <a:schemeClr val="bg1"/>
                </a:solidFill>
              </a:rPr>
              <a:t> in </a:t>
            </a:r>
            <a:r>
              <a:rPr lang="de-DE" sz="1600" dirty="0" err="1">
                <a:solidFill>
                  <a:schemeClr val="bg1"/>
                </a:solidFill>
              </a:rPr>
              <a:t>te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vullen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op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onze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website</a:t>
            </a:r>
            <a:r>
              <a:rPr lang="de-DE" sz="1600" dirty="0">
                <a:solidFill>
                  <a:schemeClr val="bg1"/>
                </a:solidFill>
              </a:rPr>
              <a:t> via; </a:t>
            </a:r>
            <a:r>
              <a:rPr lang="nl-NL" sz="1600" dirty="0">
                <a:solidFill>
                  <a:schemeClr val="accent6">
                    <a:lumMod val="90000"/>
                    <a:lumOff val="1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Vakantie aanvraagformulier - Westfalen Medical</a:t>
            </a:r>
            <a:endParaRPr lang="nl-NL" sz="16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</a:rPr>
              <a:t>Wij regelen dat er een zuurstofvoorziening op plaats van </a:t>
            </a:r>
            <a:r>
              <a:rPr lang="nl-NL" sz="1600">
                <a:solidFill>
                  <a:schemeClr val="bg1"/>
                </a:solidFill>
              </a:rPr>
              <a:t>bestemming voor u klaar staat.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</a:rPr>
              <a:t>De kosten voor het plaatsen in het buitenland zijn afhankelijk van: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</a:rPr>
              <a:t>De periode.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</a:rPr>
              <a:t>Het land.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</a:rPr>
              <a:t>De benodigde apparatuur.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</a:rPr>
              <a:t>De polisvoorwaarden van uw zorgverzekeraar.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  <a:p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0BF4055-0953-45AB-CE8C-F0C63487094E}"/>
              </a:ext>
            </a:extLst>
          </p:cNvPr>
          <p:cNvSpPr txBox="1"/>
          <p:nvPr/>
        </p:nvSpPr>
        <p:spPr>
          <a:xfrm>
            <a:off x="1159690" y="348844"/>
            <a:ext cx="53758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nl-NL" sz="3200" dirty="0"/>
              <a:t>Op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/>
              <a:t>vakantie in het buitenland</a:t>
            </a:r>
          </a:p>
        </p:txBody>
      </p:sp>
      <p:pic>
        <p:nvPicPr>
          <p:cNvPr id="5" name="Afbeelding 4" descr="Afbeelding met zoogdier, Graphics, grafische vormgeving, kunst&#10;&#10;Automatisch gegenereerde beschrijving">
            <a:extLst>
              <a:ext uri="{FF2B5EF4-FFF2-40B4-BE49-F238E27FC236}">
                <a16:creationId xmlns:a16="http://schemas.microsoft.com/office/drawing/2014/main" id="{ECA8FB50-C115-1B42-05E7-FE6553D042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362"/>
          <a:stretch/>
        </p:blipFill>
        <p:spPr>
          <a:xfrm>
            <a:off x="302092" y="278986"/>
            <a:ext cx="788217" cy="747897"/>
          </a:xfrm>
          <a:prstGeom prst="rect">
            <a:avLst/>
          </a:prstGeom>
        </p:spPr>
      </p:pic>
      <p:pic>
        <p:nvPicPr>
          <p:cNvPr id="19" name="Afbeelding 18" descr="Afbeelding met zoogdier, Graphics, grafische vormgeving, kunst&#10;&#10;Automatisch gegenereerde beschrijving">
            <a:extLst>
              <a:ext uri="{FF2B5EF4-FFF2-40B4-BE49-F238E27FC236}">
                <a16:creationId xmlns:a16="http://schemas.microsoft.com/office/drawing/2014/main" id="{0CBC0A51-879E-B658-40EC-509D49D293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362"/>
          <a:stretch/>
        </p:blipFill>
        <p:spPr>
          <a:xfrm rot="1309521">
            <a:off x="2624313" y="1530625"/>
            <a:ext cx="309485" cy="293654"/>
          </a:xfrm>
          <a:prstGeom prst="rect">
            <a:avLst/>
          </a:prstGeom>
        </p:spPr>
      </p:pic>
      <p:pic>
        <p:nvPicPr>
          <p:cNvPr id="20" name="Afbeelding 19" descr="Afbeelding met zoogdier, Graphics, grafische vormgeving, kunst&#10;&#10;Automatisch gegenereerde beschrijving">
            <a:extLst>
              <a:ext uri="{FF2B5EF4-FFF2-40B4-BE49-F238E27FC236}">
                <a16:creationId xmlns:a16="http://schemas.microsoft.com/office/drawing/2014/main" id="{97668CF5-1872-14FE-B647-9A881AAB7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69"/>
          <a:stretch/>
        </p:blipFill>
        <p:spPr>
          <a:xfrm rot="1411218">
            <a:off x="2852678" y="1741091"/>
            <a:ext cx="721220" cy="265603"/>
          </a:xfrm>
          <a:prstGeom prst="rect">
            <a:avLst/>
          </a:prstGeom>
        </p:spPr>
      </p:pic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6A9F61A1-FD33-81D5-A355-42A3F9ABB319}"/>
              </a:ext>
            </a:extLst>
          </p:cNvPr>
          <p:cNvSpPr txBox="1">
            <a:spLocks/>
          </p:cNvSpPr>
          <p:nvPr/>
        </p:nvSpPr>
        <p:spPr bwMode="gray">
          <a:xfrm>
            <a:off x="8246271" y="6686292"/>
            <a:ext cx="3244690" cy="169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bg1"/>
                </a:solidFill>
              </a:rPr>
              <a:t>Westfalen Medical – Berry Hulleman 27-5-2026</a:t>
            </a:r>
          </a:p>
        </p:txBody>
      </p:sp>
    </p:spTree>
    <p:extLst>
      <p:ext uri="{BB962C8B-B14F-4D97-AF65-F5344CB8AC3E}">
        <p14:creationId xmlns:p14="http://schemas.microsoft.com/office/powerpoint/2010/main" val="259403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9F5B8AB-E0FD-46B6-8A27-08D1F67946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B46DAC6-94D7-4040-9919-222818239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6" y="2034611"/>
            <a:ext cx="3239742" cy="492443"/>
          </a:xfrm>
        </p:spPr>
        <p:txBody>
          <a:bodyPr/>
          <a:lstStyle/>
          <a:p>
            <a:r>
              <a:rPr lang="de-DE" dirty="0" err="1"/>
              <a:t>Veiligheid</a:t>
            </a:r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B358EC9-49D1-4D2C-B742-81460BC1C5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337520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A6D389A7-5B46-48C8-BE98-0C3C7A7AC68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A6D389A7-5B46-48C8-BE98-0C3C7A7AC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5B67949-E84E-4685-B539-20838F46F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10" y="410400"/>
            <a:ext cx="10767580" cy="369332"/>
          </a:xfrm>
        </p:spPr>
        <p:txBody>
          <a:bodyPr vert="horz"/>
          <a:lstStyle/>
          <a:p>
            <a:r>
              <a:rPr lang="de-DE" sz="2400" dirty="0" err="1"/>
              <a:t>Veiligheid</a:t>
            </a:r>
            <a:endParaRPr lang="de-DE" sz="24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33352E3-0D5B-ABD9-ADC3-82110E254C16}"/>
              </a:ext>
            </a:extLst>
          </p:cNvPr>
          <p:cNvSpPr txBox="1"/>
          <p:nvPr/>
        </p:nvSpPr>
        <p:spPr>
          <a:xfrm>
            <a:off x="958236" y="4647781"/>
            <a:ext cx="8525023" cy="22381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nl-NL" altLang="nl-NL" sz="1600">
                <a:latin typeface="+mj-lt"/>
                <a:cs typeface="Arial"/>
              </a:rPr>
              <a:t>Patiëntniveau</a:t>
            </a:r>
            <a:endParaRPr lang="nl-NL" altLang="nl-NL" sz="1600" dirty="0">
              <a:latin typeface="+mj-lt"/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endParaRPr lang="nl-NL" altLang="nl-NL" sz="1600" dirty="0">
              <a:latin typeface="+mj-lt"/>
              <a:cs typeface="Arial" charset="0"/>
            </a:endParaRPr>
          </a:p>
          <a:p>
            <a:pPr marL="456565" indent="-45656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nl-NL" altLang="nl-NL" sz="1600">
                <a:latin typeface="+mj-lt"/>
                <a:cs typeface="Arial"/>
              </a:rPr>
              <a:t>Uitleg aan de cliënt d.m.v. instructiekaarten.</a:t>
            </a:r>
          </a:p>
          <a:p>
            <a:pPr marL="456565" indent="-45656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nl-NL" altLang="nl-NL" sz="1600">
                <a:latin typeface="+mj-lt"/>
                <a:cs typeface="Arial"/>
              </a:rPr>
              <a:t>Contact met brandweer / verzekering.</a:t>
            </a:r>
          </a:p>
          <a:p>
            <a:pPr marL="456565" indent="-45656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nl-NL" altLang="nl-NL" sz="1600">
                <a:latin typeface="+mj-lt"/>
                <a:cs typeface="Arial"/>
              </a:rPr>
              <a:t>Periodieke controles door servicemedewerker.</a:t>
            </a:r>
            <a:endParaRPr lang="nl-NL" altLang="nl-NL" sz="1600">
              <a:latin typeface="+mj-lt"/>
              <a:cs typeface="Arial" charset="0"/>
            </a:endParaRPr>
          </a:p>
          <a:p>
            <a:pPr marL="456565" indent="-45656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nl-NL" altLang="nl-NL" sz="1600">
                <a:latin typeface="+mj-lt"/>
                <a:cs typeface="Arial"/>
              </a:rPr>
              <a:t>Plakken van stickers op de voordeur.</a:t>
            </a:r>
            <a:endParaRPr lang="nl-NL" altLang="nl-NL" sz="1600">
              <a:latin typeface="+mj-lt"/>
              <a:cs typeface="Arial" charset="0"/>
            </a:endParaRPr>
          </a:p>
          <a:p>
            <a:pPr marL="456565" indent="-45656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nl-NL" altLang="nl-NL" sz="1600">
                <a:latin typeface="+mj-lt"/>
                <a:cs typeface="Arial"/>
              </a:rPr>
              <a:t>Ventileren.</a:t>
            </a:r>
            <a:endParaRPr lang="nl-NL" altLang="nl-NL" sz="1600">
              <a:latin typeface="+mj-lt"/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endParaRPr lang="nl-NL" altLang="nl-NL" sz="1867" dirty="0">
              <a:latin typeface="+mj-lt"/>
              <a:cs typeface="Arial" charset="0"/>
            </a:endParaRPr>
          </a:p>
          <a:p>
            <a:pPr marL="239994" indent="-239994">
              <a:spcBef>
                <a:spcPts val="1067"/>
              </a:spcBef>
              <a:buFont typeface="Wingdings" panose="05000000000000000000" pitchFamily="2" charset="2"/>
              <a:buChar char="§"/>
            </a:pPr>
            <a:endParaRPr lang="nl-NL" sz="1867" b="1" dirty="0">
              <a:latin typeface="+mj-lt"/>
            </a:endParaRPr>
          </a:p>
        </p:txBody>
      </p:sp>
      <p:pic>
        <p:nvPicPr>
          <p:cNvPr id="15" name="Picture 2" descr="Hoe veilig is jouw woning?">
            <a:extLst>
              <a:ext uri="{FF2B5EF4-FFF2-40B4-BE49-F238E27FC236}">
                <a16:creationId xmlns:a16="http://schemas.microsoft.com/office/drawing/2014/main" id="{9AB29E9E-B601-7B37-1086-A1BBD9BD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759" y="2562934"/>
            <a:ext cx="2861068" cy="191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75AAE33-FC44-840F-46E4-A3AC5C8F1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647" y="376988"/>
            <a:ext cx="2475213" cy="185545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D2A7336-0ACD-B13E-4077-318E4F7F4C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42" r="15080"/>
          <a:stretch/>
        </p:blipFill>
        <p:spPr>
          <a:xfrm>
            <a:off x="313797" y="752008"/>
            <a:ext cx="2214319" cy="324982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3DD4EA7-FA96-078E-8DD9-9967D485D3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385" r="7615"/>
          <a:stretch/>
        </p:blipFill>
        <p:spPr>
          <a:xfrm>
            <a:off x="8177751" y="595066"/>
            <a:ext cx="2234394" cy="2221214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DF29F17-E35D-36E4-26A0-38A1C297A5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563" r="8159"/>
          <a:stretch/>
        </p:blipFill>
        <p:spPr>
          <a:xfrm>
            <a:off x="7702079" y="3996338"/>
            <a:ext cx="3109395" cy="2142047"/>
          </a:xfrm>
          <a:prstGeom prst="rect">
            <a:avLst/>
          </a:prstGeom>
        </p:spPr>
      </p:pic>
      <p:sp>
        <p:nvSpPr>
          <p:cNvPr id="3" name="Rechteck 51">
            <a:extLst>
              <a:ext uri="{FF2B5EF4-FFF2-40B4-BE49-F238E27FC236}">
                <a16:creationId xmlns:a16="http://schemas.microsoft.com/office/drawing/2014/main" id="{4B8EABF6-663E-A5C6-2890-0697B61B12DC}"/>
              </a:ext>
            </a:extLst>
          </p:cNvPr>
          <p:cNvSpPr/>
          <p:nvPr/>
        </p:nvSpPr>
        <p:spPr>
          <a:xfrm>
            <a:off x="227474" y="272544"/>
            <a:ext cx="288000" cy="645044"/>
          </a:xfrm>
          <a:prstGeom prst="rect">
            <a:avLst/>
          </a:prstGeom>
          <a:solidFill>
            <a:srgbClr val="D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1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4CB6F880-CF42-767E-F6FD-53779AA2D0E4}"/>
              </a:ext>
            </a:extLst>
          </p:cNvPr>
          <p:cNvSpPr txBox="1">
            <a:spLocks/>
          </p:cNvSpPr>
          <p:nvPr/>
        </p:nvSpPr>
        <p:spPr bwMode="gray">
          <a:xfrm>
            <a:off x="8093871" y="6609297"/>
            <a:ext cx="3244690" cy="169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Westfalen Medical – Berry Hulleman 27-5-2026</a:t>
            </a:r>
          </a:p>
        </p:txBody>
      </p:sp>
    </p:spTree>
    <p:extLst>
      <p:ext uri="{BB962C8B-B14F-4D97-AF65-F5344CB8AC3E}">
        <p14:creationId xmlns:p14="http://schemas.microsoft.com/office/powerpoint/2010/main" val="396341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9F5B8AB-E0FD-46B6-8A27-08D1F67946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B46DAC6-94D7-4040-9919-222818239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6" y="2034611"/>
            <a:ext cx="3239742" cy="492443"/>
          </a:xfrm>
        </p:spPr>
        <p:txBody>
          <a:bodyPr/>
          <a:lstStyle/>
          <a:p>
            <a:r>
              <a:rPr lang="de-DE" dirty="0" err="1"/>
              <a:t>Vragen</a:t>
            </a:r>
            <a:r>
              <a:rPr lang="de-DE" dirty="0"/>
              <a:t>?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B358EC9-49D1-4D2C-B742-81460BC1C5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057215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C58B83-546C-4CBA-97EA-7173469FDF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3008" y="2879064"/>
            <a:ext cx="9602925" cy="784830"/>
          </a:xfrm>
        </p:spPr>
        <p:txBody>
          <a:bodyPr/>
          <a:lstStyle/>
          <a:p>
            <a:r>
              <a:rPr lang="de-DE" sz="6000" dirty="0"/>
              <a:t>Bedankt </a:t>
            </a:r>
            <a:r>
              <a:rPr lang="de-DE" sz="6000" dirty="0" err="1"/>
              <a:t>voor</a:t>
            </a:r>
            <a:r>
              <a:rPr lang="de-DE" sz="6000" dirty="0"/>
              <a:t> </a:t>
            </a:r>
            <a:r>
              <a:rPr lang="de-DE" sz="6000" dirty="0" err="1"/>
              <a:t>uw</a:t>
            </a:r>
            <a:r>
              <a:rPr lang="de-DE" sz="6000" dirty="0"/>
              <a:t> </a:t>
            </a:r>
            <a:r>
              <a:rPr lang="de-DE" sz="6000" dirty="0" err="1"/>
              <a:t>aandacht</a:t>
            </a:r>
            <a:endParaRPr lang="de-DE" sz="6000" dirty="0"/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DF5224D-98ED-F1A3-69EA-6C410C614E57}"/>
              </a:ext>
            </a:extLst>
          </p:cNvPr>
          <p:cNvSpPr txBox="1">
            <a:spLocks/>
          </p:cNvSpPr>
          <p:nvPr/>
        </p:nvSpPr>
        <p:spPr bwMode="gray">
          <a:xfrm>
            <a:off x="8093871" y="6609297"/>
            <a:ext cx="3244690" cy="169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bg1"/>
                </a:solidFill>
              </a:rPr>
              <a:t>Westfalen Medical – Berry Hulleman 27-5-2026</a:t>
            </a:r>
          </a:p>
        </p:txBody>
      </p:sp>
    </p:spTree>
    <p:extLst>
      <p:ext uri="{BB962C8B-B14F-4D97-AF65-F5344CB8AC3E}">
        <p14:creationId xmlns:p14="http://schemas.microsoft.com/office/powerpoint/2010/main" val="1038338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8EEF42F5-B012-4695-980F-066F07B07C8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8EEF42F5-B012-4695-980F-066F07B07C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4" descr="Afbeeldingsresultaat voor vragen">
            <a:extLst>
              <a:ext uri="{FF2B5EF4-FFF2-40B4-BE49-F238E27FC236}">
                <a16:creationId xmlns:a16="http://schemas.microsoft.com/office/drawing/2014/main" id="{C8DAB925-9216-4038-11DF-CE101D96C4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15509" y="2187825"/>
            <a:ext cx="8633861" cy="60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r>
              <a:rPr lang="nl-NL" sz="3600" dirty="0"/>
              <a:t>Berry Hulleman  </a:t>
            </a:r>
          </a:p>
          <a:p>
            <a:r>
              <a:rPr lang="nl-NL" sz="2000" dirty="0"/>
              <a:t>Productspecialist </a:t>
            </a:r>
          </a:p>
          <a:p>
            <a:pPr marL="342900" indent="-342900">
              <a:buFont typeface="Arial"/>
              <a:buChar char="•"/>
            </a:pPr>
            <a:r>
              <a:rPr lang="nl-NL" sz="2000"/>
              <a:t>Zuurstof</a:t>
            </a:r>
            <a:endParaRPr lang="nl-NL"/>
          </a:p>
          <a:p>
            <a:pPr marL="342900" indent="-342900">
              <a:buFont typeface="Arial"/>
              <a:buChar char="•"/>
            </a:pPr>
            <a:r>
              <a:rPr lang="nl-NL" sz="2000"/>
              <a:t>Verneveling</a:t>
            </a:r>
            <a:endParaRPr lang="nl-NL"/>
          </a:p>
          <a:p>
            <a:pPr marL="342900" indent="-342900">
              <a:buFont typeface="Arial"/>
              <a:buChar char="•"/>
            </a:pPr>
            <a:r>
              <a:rPr lang="nl-NL" sz="2000"/>
              <a:t>PEP</a:t>
            </a:r>
            <a:endParaRPr lang="nl-NL"/>
          </a:p>
          <a:p>
            <a:pPr marL="342900" indent="-342900">
              <a:buFont typeface="Arial"/>
              <a:buChar char="•"/>
            </a:pPr>
            <a:r>
              <a:rPr lang="nl-NL" sz="2000"/>
              <a:t>NHFT</a:t>
            </a:r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F2E881E-AB01-D9B8-AEF0-1E4A6A471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000" y="1796944"/>
            <a:ext cx="2026690" cy="198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35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677E6B1-E59B-EEA3-1F75-6EB5426BF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33848E-07EC-71BB-AEF9-E126C002C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Onze</a:t>
            </a:r>
            <a:r>
              <a:rPr lang="de-DE" dirty="0"/>
              <a:t> </a:t>
            </a:r>
            <a:r>
              <a:rPr lang="de-DE" dirty="0" err="1"/>
              <a:t>service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7A99CA-7060-5012-6A9C-2DA26722B4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>
                <a:ea typeface="+mn-lt"/>
                <a:cs typeface="+mn-lt"/>
              </a:rPr>
              <a:t>Zuurstofapparatuur</a:t>
            </a:r>
            <a:endParaRPr lang="en-US" dirty="0" err="1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0B1F25-FE02-F8F9-7419-5CF2D8924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Op </a:t>
            </a:r>
            <a:r>
              <a:rPr lang="de-DE" dirty="0" err="1"/>
              <a:t>vakantie</a:t>
            </a:r>
            <a:r>
              <a:rPr lang="de-DE" dirty="0"/>
              <a:t> </a:t>
            </a:r>
            <a:r>
              <a:rPr lang="de-DE" dirty="0" err="1"/>
              <a:t>met</a:t>
            </a:r>
            <a:r>
              <a:rPr lang="de-DE" dirty="0"/>
              <a:t> </a:t>
            </a:r>
            <a:r>
              <a:rPr lang="de-DE" dirty="0" err="1"/>
              <a:t>zuurstof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445B596-6D6B-D0CD-1D73-E41CE4976C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7AD9CEC-D457-527A-C4EB-6D3E9FC08F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02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0A82ECF-87F9-3E68-755C-FBB8231C45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03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E41343C-E35E-C4FE-3554-0F50A7B9FC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04</a:t>
            </a:r>
          </a:p>
        </p:txBody>
      </p:sp>
      <p:sp>
        <p:nvSpPr>
          <p:cNvPr id="25" name="Textplatzhalter 11">
            <a:extLst>
              <a:ext uri="{FF2B5EF4-FFF2-40B4-BE49-F238E27FC236}">
                <a16:creationId xmlns:a16="http://schemas.microsoft.com/office/drawing/2014/main" id="{A6002F72-C247-826E-8EFD-307A77883934}"/>
              </a:ext>
            </a:extLst>
          </p:cNvPr>
          <p:cNvSpPr txBox="1">
            <a:spLocks/>
          </p:cNvSpPr>
          <p:nvPr/>
        </p:nvSpPr>
        <p:spPr bwMode="gray">
          <a:xfrm>
            <a:off x="2915478" y="4994746"/>
            <a:ext cx="549967" cy="4616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05</a:t>
            </a:r>
          </a:p>
        </p:txBody>
      </p:sp>
      <p:sp>
        <p:nvSpPr>
          <p:cNvPr id="26" name="Textplatzhalter 5">
            <a:extLst>
              <a:ext uri="{FF2B5EF4-FFF2-40B4-BE49-F238E27FC236}">
                <a16:creationId xmlns:a16="http://schemas.microsoft.com/office/drawing/2014/main" id="{3898F031-39D9-56DC-5F41-824EA405BB6C}"/>
              </a:ext>
            </a:extLst>
          </p:cNvPr>
          <p:cNvSpPr txBox="1">
            <a:spLocks/>
          </p:cNvSpPr>
          <p:nvPr/>
        </p:nvSpPr>
        <p:spPr bwMode="gray">
          <a:xfrm>
            <a:off x="4367214" y="4483893"/>
            <a:ext cx="7453312" cy="40011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Veiligheid</a:t>
            </a:r>
            <a:endParaRPr lang="de-DE" dirty="0"/>
          </a:p>
        </p:txBody>
      </p:sp>
      <p:sp>
        <p:nvSpPr>
          <p:cNvPr id="30" name="Textplatzhalter 5">
            <a:extLst>
              <a:ext uri="{FF2B5EF4-FFF2-40B4-BE49-F238E27FC236}">
                <a16:creationId xmlns:a16="http://schemas.microsoft.com/office/drawing/2014/main" id="{E24E84B4-298F-70C3-CB36-5BF6A6F9911E}"/>
              </a:ext>
            </a:extLst>
          </p:cNvPr>
          <p:cNvSpPr txBox="1">
            <a:spLocks/>
          </p:cNvSpPr>
          <p:nvPr/>
        </p:nvSpPr>
        <p:spPr bwMode="gray">
          <a:xfrm>
            <a:off x="4367214" y="5063845"/>
            <a:ext cx="7453312" cy="40011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Vragen</a:t>
            </a:r>
            <a:r>
              <a:rPr lang="de-DE" dirty="0"/>
              <a:t>?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ECC74483-5684-387C-724A-A84A8FEE670A}"/>
              </a:ext>
            </a:extLst>
          </p:cNvPr>
          <p:cNvSpPr txBox="1">
            <a:spLocks/>
          </p:cNvSpPr>
          <p:nvPr/>
        </p:nvSpPr>
        <p:spPr bwMode="gray">
          <a:xfrm>
            <a:off x="8093871" y="6609297"/>
            <a:ext cx="3244690" cy="169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Westfalen Medical – Berry Hulleman 27-5-2026</a:t>
            </a:r>
          </a:p>
        </p:txBody>
      </p:sp>
    </p:spTree>
    <p:extLst>
      <p:ext uri="{BB962C8B-B14F-4D97-AF65-F5344CB8AC3E}">
        <p14:creationId xmlns:p14="http://schemas.microsoft.com/office/powerpoint/2010/main" val="916157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9F5B8AB-E0FD-46B6-8A27-08D1F67946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B46DAC6-94D7-4040-9919-222818239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6" y="2034611"/>
            <a:ext cx="3239742" cy="492443"/>
          </a:xfrm>
        </p:spPr>
        <p:txBody>
          <a:bodyPr/>
          <a:lstStyle/>
          <a:p>
            <a:r>
              <a:rPr lang="de-DE" dirty="0" err="1"/>
              <a:t>Onze</a:t>
            </a:r>
            <a:r>
              <a:rPr lang="de-DE" dirty="0"/>
              <a:t> </a:t>
            </a:r>
            <a:r>
              <a:rPr lang="de-DE" dirty="0" err="1"/>
              <a:t>service</a:t>
            </a:r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B358EC9-49D1-4D2C-B742-81460BC1C5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682656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729;p416"/>
          <p:cNvSpPr/>
          <p:nvPr/>
        </p:nvSpPr>
        <p:spPr>
          <a:xfrm>
            <a:off x="764900" y="1393569"/>
            <a:ext cx="3579159" cy="23232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>
              <a:buSzPts val="1400"/>
            </a:pPr>
            <a:r>
              <a:rPr lang="nl-NL" sz="3200" b="1" dirty="0">
                <a:latin typeface="WestfalenNewsSans LightWide (Koppen)"/>
                <a:ea typeface="Calibri"/>
                <a:cs typeface="Calibri"/>
                <a:sym typeface="Calibri"/>
              </a:rPr>
              <a:t>TOTAAL</a:t>
            </a:r>
          </a:p>
          <a:p>
            <a:pPr lvl="0" algn="ctr">
              <a:buSzPts val="1400"/>
            </a:pPr>
            <a:r>
              <a:rPr lang="nl-NL" sz="3200" b="1" dirty="0">
                <a:latin typeface="WestfalenNewsSans LightWide (Koppen)"/>
                <a:ea typeface="Calibri"/>
                <a:cs typeface="Calibri"/>
                <a:sym typeface="Calibri"/>
              </a:rPr>
              <a:t>PAKKET VERNEVELAAR EN ZUURSTOF  </a:t>
            </a:r>
            <a:endParaRPr sz="3200" dirty="0">
              <a:latin typeface="WestfalenNewsSans LightWide (Koppen)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400"/>
            </a:pPr>
            <a:endParaRPr sz="3867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730;p416"/>
          <p:cNvSpPr/>
          <p:nvPr/>
        </p:nvSpPr>
        <p:spPr>
          <a:xfrm>
            <a:off x="7985847" y="1393569"/>
            <a:ext cx="3306668" cy="23232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nl-NL" sz="3200" b="1" dirty="0">
                <a:latin typeface="WestfalenNewsSans LightWide (Koppen)"/>
                <a:ea typeface="Calibri"/>
                <a:cs typeface="Calibri"/>
                <a:sym typeface="Calibri"/>
              </a:rPr>
              <a:t>SNELLE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nl-NL" sz="3200" b="1">
                <a:latin typeface="WestfalenNewsSans LightWide (Koppen)"/>
                <a:ea typeface="Calibri"/>
                <a:cs typeface="Calibri"/>
                <a:sym typeface="Calibri"/>
              </a:rPr>
              <a:t>LEVERING EN INSTRUCTIE AAN </a:t>
            </a:r>
            <a:r>
              <a:rPr lang="nl-NL" sz="3200" b="1" dirty="0">
                <a:latin typeface="WestfalenNewsSans LightWide (Koppen)"/>
                <a:ea typeface="Calibri"/>
                <a:cs typeface="Calibri"/>
                <a:sym typeface="Calibri"/>
              </a:rPr>
              <a:t>HUIS</a:t>
            </a:r>
            <a:endParaRPr sz="3200" b="1" dirty="0">
              <a:latin typeface="WestfalenNewsSans LightWide (Koppen)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731;p416"/>
          <p:cNvSpPr/>
          <p:nvPr/>
        </p:nvSpPr>
        <p:spPr>
          <a:xfrm>
            <a:off x="4449511" y="1393569"/>
            <a:ext cx="3430884" cy="23232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3200" b="1">
                <a:latin typeface="WestfalenNewsSans LightWide (Koppen)"/>
                <a:ea typeface="Calibri"/>
                <a:cs typeface="Calibri"/>
                <a:sym typeface="Calibri"/>
              </a:rPr>
              <a:t>SPECIALISTEN BIJ </a:t>
            </a:r>
            <a:r>
              <a:rPr lang="en" sz="3200" b="1" dirty="0">
                <a:latin typeface="WestfalenNewsSans LightWide (Koppen)"/>
                <a:ea typeface="Calibri"/>
                <a:cs typeface="Calibri"/>
                <a:sym typeface="Calibri"/>
              </a:rPr>
              <a:t>WESTFALEN MEDICAL</a:t>
            </a:r>
            <a:endParaRPr lang="en" sz="3200" b="1" dirty="0">
              <a:latin typeface="WestfalenNewsSans LightWide (Koppen)"/>
              <a:ea typeface="Calibri"/>
              <a:cs typeface="Calibri"/>
            </a:endParaRPr>
          </a:p>
        </p:txBody>
      </p:sp>
      <p:sp>
        <p:nvSpPr>
          <p:cNvPr id="16" name="Google Shape;2735;p416"/>
          <p:cNvSpPr/>
          <p:nvPr/>
        </p:nvSpPr>
        <p:spPr>
          <a:xfrm>
            <a:off x="7985847" y="3810084"/>
            <a:ext cx="3306669" cy="226558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nl-NL" sz="2800" b="1" dirty="0">
                <a:latin typeface="WestfalenNewsSans LightWide (Koppen)"/>
                <a:ea typeface="Calibri"/>
                <a:cs typeface="Calibri"/>
                <a:sym typeface="Calibri"/>
              </a:rPr>
              <a:t>HOGE SCORE PATIËNT TEVREDENHEIDS-ONDERZOEK</a:t>
            </a:r>
            <a:endParaRPr sz="2800" b="1" dirty="0">
              <a:latin typeface="WestfalenNewsSans LightWide (Koppen)"/>
              <a:ea typeface="Calibri"/>
              <a:cs typeface="Calibri"/>
              <a:sym typeface="Calibri"/>
            </a:endParaRPr>
          </a:p>
        </p:txBody>
      </p:sp>
      <p:sp>
        <p:nvSpPr>
          <p:cNvPr id="5" name="Titel 6">
            <a:extLst>
              <a:ext uri="{FF2B5EF4-FFF2-40B4-BE49-F238E27FC236}">
                <a16:creationId xmlns:a16="http://schemas.microsoft.com/office/drawing/2014/main" id="{9153938F-B751-BE0A-AC62-AAE165E7F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412996"/>
            <a:ext cx="10601325" cy="369332"/>
          </a:xfrm>
        </p:spPr>
        <p:txBody>
          <a:bodyPr vert="horz"/>
          <a:lstStyle/>
          <a:p>
            <a:r>
              <a:rPr lang="de-DE" dirty="0" err="1"/>
              <a:t>Onze</a:t>
            </a:r>
            <a:r>
              <a:rPr lang="de-DE" dirty="0"/>
              <a:t> </a:t>
            </a:r>
            <a:r>
              <a:rPr lang="de-DE" dirty="0" err="1"/>
              <a:t>service</a:t>
            </a:r>
            <a:endParaRPr lang="de-DE" dirty="0"/>
          </a:p>
        </p:txBody>
      </p:sp>
      <p:sp>
        <p:nvSpPr>
          <p:cNvPr id="18" name="Google Shape;2732;p416">
            <a:extLst>
              <a:ext uri="{FF2B5EF4-FFF2-40B4-BE49-F238E27FC236}">
                <a16:creationId xmlns:a16="http://schemas.microsoft.com/office/drawing/2014/main" id="{D622400C-6A50-253C-9A02-9F07014C4E99}"/>
              </a:ext>
            </a:extLst>
          </p:cNvPr>
          <p:cNvSpPr/>
          <p:nvPr/>
        </p:nvSpPr>
        <p:spPr>
          <a:xfrm>
            <a:off x="764902" y="3802472"/>
            <a:ext cx="3579157" cy="228743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nl-NL" sz="3200" b="1">
                <a:latin typeface="WestfalenNewsSans LightWide (Koppen)"/>
                <a:ea typeface="Calibri"/>
                <a:cs typeface="Calibri"/>
                <a:sym typeface="Calibri"/>
              </a:rPr>
              <a:t>LANDELIJKE </a:t>
            </a:r>
            <a:r>
              <a:rPr lang="nl-NL" sz="3200" b="1" dirty="0">
                <a:latin typeface="WestfalenNewsSans LightWide (Koppen)"/>
                <a:ea typeface="Calibri"/>
                <a:cs typeface="Calibri"/>
                <a:sym typeface="Calibri"/>
              </a:rPr>
              <a:t>DEKKING</a:t>
            </a:r>
            <a:endParaRPr lang="en-US" sz="3200" b="1">
              <a:latin typeface="WestfalenNewsSans LightWide (Koppen)"/>
              <a:ea typeface="Calibri"/>
              <a:cs typeface="Calibri"/>
            </a:endParaRPr>
          </a:p>
        </p:txBody>
      </p:sp>
      <p:sp>
        <p:nvSpPr>
          <p:cNvPr id="19" name="Google Shape;2733;p416">
            <a:extLst>
              <a:ext uri="{FF2B5EF4-FFF2-40B4-BE49-F238E27FC236}">
                <a16:creationId xmlns:a16="http://schemas.microsoft.com/office/drawing/2014/main" id="{8AC80F6D-312C-DD9F-716D-B9990C9D4BE3}"/>
              </a:ext>
            </a:extLst>
          </p:cNvPr>
          <p:cNvSpPr/>
          <p:nvPr/>
        </p:nvSpPr>
        <p:spPr>
          <a:xfrm>
            <a:off x="4449511" y="3812711"/>
            <a:ext cx="3430884" cy="227719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nl-NL" sz="3200" b="1">
                <a:latin typeface="WestfalenNewsSans LightWide (Koppen)"/>
                <a:ea typeface="Calibri"/>
                <a:cs typeface="Calibri"/>
                <a:sym typeface="Calibri"/>
              </a:rPr>
              <a:t>VASTE ACCOUNT-</a:t>
            </a:r>
            <a:endParaRPr lang="nl-NL"/>
          </a:p>
          <a:p>
            <a:pPr algn="ctr">
              <a:buClr>
                <a:srgbClr val="000000"/>
              </a:buClr>
              <a:buSzPts val="1400"/>
            </a:pPr>
            <a:r>
              <a:rPr lang="nl-NL" sz="3200" b="1" dirty="0">
                <a:latin typeface="WestfalenNewsSans LightWide (Koppen)"/>
                <a:ea typeface="Calibri"/>
                <a:cs typeface="Calibri"/>
                <a:sym typeface="Calibri"/>
              </a:rPr>
              <a:t>MANAGER</a:t>
            </a:r>
            <a:endParaRPr sz="3200" dirty="0">
              <a:latin typeface="WestfalenNewsSans LightWide (Koppen)"/>
              <a:ea typeface="Calibri"/>
              <a:cs typeface="Calibri"/>
              <a:sym typeface="Calibri"/>
            </a:endParaRP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F5A82DD4-02E3-D536-5024-D28B3E1E9F1A}"/>
              </a:ext>
            </a:extLst>
          </p:cNvPr>
          <p:cNvSpPr txBox="1">
            <a:spLocks/>
          </p:cNvSpPr>
          <p:nvPr/>
        </p:nvSpPr>
        <p:spPr bwMode="gray">
          <a:xfrm>
            <a:off x="8093871" y="6609297"/>
            <a:ext cx="3244690" cy="169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Westfalen Medical – Berry Hulleman 27-5-2026</a:t>
            </a:r>
          </a:p>
        </p:txBody>
      </p:sp>
    </p:spTree>
    <p:extLst>
      <p:ext uri="{BB962C8B-B14F-4D97-AF65-F5344CB8AC3E}">
        <p14:creationId xmlns:p14="http://schemas.microsoft.com/office/powerpoint/2010/main" val="25906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9F5B8AB-E0FD-46B6-8A27-08D1F67946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B46DAC6-94D7-4040-9919-222818239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6" y="2034611"/>
            <a:ext cx="3239742" cy="984885"/>
          </a:xfrm>
        </p:spPr>
        <p:txBody>
          <a:bodyPr/>
          <a:lstStyle/>
          <a:p>
            <a:r>
              <a:rPr lang="de-DE" dirty="0" err="1">
                <a:ea typeface="+mn-lt"/>
                <a:cs typeface="+mn-lt"/>
              </a:rPr>
              <a:t>Apparatuur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zuurstof</a:t>
            </a:r>
            <a:endParaRPr lang="de-DE" dirty="0" err="1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B358EC9-49D1-4D2C-B742-81460BC1C5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233582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C5E005F-4DDC-473F-A526-56201246A093}"/>
              </a:ext>
            </a:extLst>
          </p:cNvPr>
          <p:cNvSpPr/>
          <p:nvPr/>
        </p:nvSpPr>
        <p:spPr>
          <a:xfrm>
            <a:off x="7388352" y="2018790"/>
            <a:ext cx="4432175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DA0025"/>
                </a:solidFill>
                <a:effectLst/>
                <a:uLnTx/>
                <a:uFillTx/>
                <a:latin typeface="WestfalenNewsSans LightWide (Koppen)"/>
              </a:rPr>
              <a:t>Specificaties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DA0025"/>
                </a:solidFill>
                <a:effectLst/>
                <a:uLnTx/>
                <a:uFillTx/>
                <a:latin typeface="WestfalenNewsSans LightWide (Koppen)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WestfalenNewsSans LightWide (Koppen)"/>
              </a:rPr>
              <a:t>zuurstofconcentrator</a:t>
            </a:r>
            <a:endParaRPr lang="de-DE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WestfalenNewsSans LightWide (Koppen)"/>
            </a:endParaRPr>
          </a:p>
        </p:txBody>
      </p:sp>
      <p:cxnSp>
        <p:nvCxnSpPr>
          <p:cNvPr id="12" name="Straight Connector 9">
            <a:extLst>
              <a:ext uri="{FF2B5EF4-FFF2-40B4-BE49-F238E27FC236}">
                <a16:creationId xmlns:a16="http://schemas.microsoft.com/office/drawing/2014/main" id="{576FD5CA-06EA-4519-9F2C-2D46CE0AB55E}"/>
              </a:ext>
            </a:extLst>
          </p:cNvPr>
          <p:cNvCxnSpPr>
            <a:cxnSpLocks/>
          </p:cNvCxnSpPr>
          <p:nvPr/>
        </p:nvCxnSpPr>
        <p:spPr>
          <a:xfrm>
            <a:off x="7388352" y="2289099"/>
            <a:ext cx="443217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1">
            <a:extLst>
              <a:ext uri="{FF2B5EF4-FFF2-40B4-BE49-F238E27FC236}">
                <a16:creationId xmlns:a16="http://schemas.microsoft.com/office/drawing/2014/main" id="{729826D6-3F8C-41B2-8B1F-88630F1ECB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27035" y="2387707"/>
            <a:ext cx="3233577" cy="705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89"/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Plaats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het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apparaat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in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een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goed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geventileerde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ruimte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</p:txBody>
      </p:sp>
      <p:cxnSp>
        <p:nvCxnSpPr>
          <p:cNvPr id="14" name="Straight Connector 46">
            <a:extLst>
              <a:ext uri="{FF2B5EF4-FFF2-40B4-BE49-F238E27FC236}">
                <a16:creationId xmlns:a16="http://schemas.microsoft.com/office/drawing/2014/main" id="{700C7639-483B-40E5-AC3C-831DFEC1040E}"/>
              </a:ext>
            </a:extLst>
          </p:cNvPr>
          <p:cNvCxnSpPr>
            <a:cxnSpLocks/>
          </p:cNvCxnSpPr>
          <p:nvPr/>
        </p:nvCxnSpPr>
        <p:spPr>
          <a:xfrm>
            <a:off x="7388353" y="3128720"/>
            <a:ext cx="4432174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935F3E47-306D-4C30-9FFA-94449EB81FD8}"/>
              </a:ext>
            </a:extLst>
          </p:cNvPr>
          <p:cNvSpPr/>
          <p:nvPr/>
        </p:nvSpPr>
        <p:spPr>
          <a:xfrm>
            <a:off x="7388353" y="2387707"/>
            <a:ext cx="414528" cy="7050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2400" b="1" dirty="0">
                <a:solidFill>
                  <a:schemeClr val="tx1"/>
                </a:solidFill>
                <a:latin typeface="WestfalenNewsSans"/>
              </a:rPr>
              <a:t>1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094779E-2BBA-4354-B73F-2F1CCE43A837}"/>
              </a:ext>
            </a:extLst>
          </p:cNvPr>
          <p:cNvSpPr/>
          <p:nvPr/>
        </p:nvSpPr>
        <p:spPr>
          <a:xfrm>
            <a:off x="7388353" y="3164720"/>
            <a:ext cx="414528" cy="705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2400" b="1" dirty="0">
                <a:solidFill>
                  <a:prstClr val="white"/>
                </a:solidFill>
                <a:latin typeface="WestfalenNewsSans"/>
              </a:rPr>
              <a:t>2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FDBB58DB-DD0B-4B86-B752-F2FEE2A9D5A0}"/>
              </a:ext>
            </a:extLst>
          </p:cNvPr>
          <p:cNvSpPr/>
          <p:nvPr/>
        </p:nvSpPr>
        <p:spPr>
          <a:xfrm>
            <a:off x="7388353" y="3941734"/>
            <a:ext cx="414528" cy="705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2400" b="1" dirty="0">
                <a:solidFill>
                  <a:prstClr val="white"/>
                </a:solidFill>
                <a:latin typeface="WestfalenNewsSans"/>
              </a:rPr>
              <a:t>3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35840018-3B67-418D-8EC5-AA79AD7DFA40}"/>
              </a:ext>
            </a:extLst>
          </p:cNvPr>
          <p:cNvSpPr/>
          <p:nvPr/>
        </p:nvSpPr>
        <p:spPr>
          <a:xfrm>
            <a:off x="7388353" y="4718748"/>
            <a:ext cx="414528" cy="7050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2400" b="1" dirty="0">
                <a:solidFill>
                  <a:prstClr val="white"/>
                </a:solidFill>
                <a:latin typeface="WestfalenNewsSans"/>
              </a:rPr>
              <a:t>4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FFDDFF8-8701-4032-A531-D630802E160F}"/>
              </a:ext>
            </a:extLst>
          </p:cNvPr>
          <p:cNvSpPr/>
          <p:nvPr/>
        </p:nvSpPr>
        <p:spPr>
          <a:xfrm>
            <a:off x="7388352" y="5495761"/>
            <a:ext cx="414528" cy="705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2400" b="1" dirty="0">
                <a:solidFill>
                  <a:prstClr val="white"/>
                </a:solidFill>
                <a:latin typeface="WestfalenNewsSans"/>
              </a:rPr>
              <a:t>5</a:t>
            </a:r>
          </a:p>
        </p:txBody>
      </p:sp>
      <p:cxnSp>
        <p:nvCxnSpPr>
          <p:cNvPr id="32" name="Straight Connector 46">
            <a:extLst>
              <a:ext uri="{FF2B5EF4-FFF2-40B4-BE49-F238E27FC236}">
                <a16:creationId xmlns:a16="http://schemas.microsoft.com/office/drawing/2014/main" id="{62E21072-9F75-4A73-BAC5-B35384C512E0}"/>
              </a:ext>
            </a:extLst>
          </p:cNvPr>
          <p:cNvCxnSpPr>
            <a:cxnSpLocks/>
          </p:cNvCxnSpPr>
          <p:nvPr/>
        </p:nvCxnSpPr>
        <p:spPr>
          <a:xfrm>
            <a:off x="7388353" y="3905734"/>
            <a:ext cx="4432174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6">
            <a:extLst>
              <a:ext uri="{FF2B5EF4-FFF2-40B4-BE49-F238E27FC236}">
                <a16:creationId xmlns:a16="http://schemas.microsoft.com/office/drawing/2014/main" id="{4CD7CEAC-9620-42BF-96FF-C08086AB1166}"/>
              </a:ext>
            </a:extLst>
          </p:cNvPr>
          <p:cNvCxnSpPr>
            <a:cxnSpLocks/>
          </p:cNvCxnSpPr>
          <p:nvPr/>
        </p:nvCxnSpPr>
        <p:spPr>
          <a:xfrm>
            <a:off x="7388353" y="4682748"/>
            <a:ext cx="4432174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6">
            <a:extLst>
              <a:ext uri="{FF2B5EF4-FFF2-40B4-BE49-F238E27FC236}">
                <a16:creationId xmlns:a16="http://schemas.microsoft.com/office/drawing/2014/main" id="{D56A2F3E-9B1F-4F33-AFD7-5F35CC532BE6}"/>
              </a:ext>
            </a:extLst>
          </p:cNvPr>
          <p:cNvCxnSpPr>
            <a:cxnSpLocks/>
          </p:cNvCxnSpPr>
          <p:nvPr/>
        </p:nvCxnSpPr>
        <p:spPr>
          <a:xfrm>
            <a:off x="7388353" y="5459761"/>
            <a:ext cx="4432174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41">
            <a:extLst>
              <a:ext uri="{FF2B5EF4-FFF2-40B4-BE49-F238E27FC236}">
                <a16:creationId xmlns:a16="http://schemas.microsoft.com/office/drawing/2014/main" id="{3CDD962E-124B-4075-9EE6-3B93D408F1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827036" y="3164721"/>
            <a:ext cx="3233577" cy="705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89"/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Houd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rondom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het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apparaat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minimaal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30 cm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vrij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</p:txBody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A854276C-59CD-49CB-8F31-BECADF3E83E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827036" y="3941735"/>
            <a:ext cx="3233577" cy="705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89"/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Controleer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regelmatig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of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ingestelde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flow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nog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juist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is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</p:txBody>
      </p:sp>
      <p:sp>
        <p:nvSpPr>
          <p:cNvPr id="38" name="Rectangle 41">
            <a:extLst>
              <a:ext uri="{FF2B5EF4-FFF2-40B4-BE49-F238E27FC236}">
                <a16:creationId xmlns:a16="http://schemas.microsoft.com/office/drawing/2014/main" id="{7D836800-F356-4CBC-A5E3-A038C718BDF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827036" y="4718749"/>
            <a:ext cx="3233577" cy="705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89"/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Stofzuig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wekelijks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het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groffilter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  <a:endParaRPr lang="de-DE" sz="1600" dirty="0" err="1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17" name="Titel 6">
            <a:extLst>
              <a:ext uri="{FF2B5EF4-FFF2-40B4-BE49-F238E27FC236}">
                <a16:creationId xmlns:a16="http://schemas.microsoft.com/office/drawing/2014/main" id="{673F2266-5843-EE6D-7A42-9EDDB20B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410400"/>
            <a:ext cx="10601325" cy="369332"/>
          </a:xfrm>
        </p:spPr>
        <p:txBody>
          <a:bodyPr vert="horz"/>
          <a:lstStyle/>
          <a:p>
            <a:pPr defTabSz="457189">
              <a:defRPr/>
            </a:pPr>
            <a:r>
              <a:rPr lang="de-DE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de-DE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Zuurstofconcentrator</a:t>
            </a:r>
            <a:endParaRPr lang="de-DE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Rechteck 51">
            <a:extLst>
              <a:ext uri="{FF2B5EF4-FFF2-40B4-BE49-F238E27FC236}">
                <a16:creationId xmlns:a16="http://schemas.microsoft.com/office/drawing/2014/main" id="{A6FDFB24-73F1-5DB3-DDD5-E31539972385}"/>
              </a:ext>
            </a:extLst>
          </p:cNvPr>
          <p:cNvSpPr/>
          <p:nvPr/>
        </p:nvSpPr>
        <p:spPr>
          <a:xfrm>
            <a:off x="227474" y="272544"/>
            <a:ext cx="288000" cy="645044"/>
          </a:xfrm>
          <a:prstGeom prst="rect">
            <a:avLst/>
          </a:prstGeom>
          <a:solidFill>
            <a:srgbClr val="D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1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" name="Rectangle 41">
            <a:extLst>
              <a:ext uri="{FF2B5EF4-FFF2-40B4-BE49-F238E27FC236}">
                <a16:creationId xmlns:a16="http://schemas.microsoft.com/office/drawing/2014/main" id="{A14AD469-04CB-F7A6-F598-0C3B9FABB61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827035" y="5495760"/>
            <a:ext cx="3233577" cy="705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89"/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Geef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de tellerstanden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door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in verband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met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stroomvergoeding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44364CD-FE59-1396-8335-FA4337A5A2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489" y="1427219"/>
            <a:ext cx="3089320" cy="333100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A700A9F-6A94-1F8B-73CC-A2E5E0DF3A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2809" y="2417123"/>
            <a:ext cx="3782973" cy="4263683"/>
          </a:xfrm>
          <a:prstGeom prst="rect">
            <a:avLst/>
          </a:prstGeom>
        </p:spPr>
      </p:pic>
      <p:sp>
        <p:nvSpPr>
          <p:cNvPr id="48" name="Rechteckige Legende 6">
            <a:extLst>
              <a:ext uri="{FF2B5EF4-FFF2-40B4-BE49-F238E27FC236}">
                <a16:creationId xmlns:a16="http://schemas.microsoft.com/office/drawing/2014/main" id="{D9C64A1F-5CCD-400C-BE7E-10DBB42DF77F}"/>
              </a:ext>
            </a:extLst>
          </p:cNvPr>
          <p:cNvSpPr/>
          <p:nvPr/>
        </p:nvSpPr>
        <p:spPr bwMode="gray">
          <a:xfrm>
            <a:off x="173489" y="4864291"/>
            <a:ext cx="4569006" cy="1841596"/>
          </a:xfrm>
          <a:prstGeom prst="wedgeRectCallout">
            <a:avLst>
              <a:gd name="adj1" fmla="val 3899"/>
              <a:gd name="adj2" fmla="val -8479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De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concentrator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zuigt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omgevingslucht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aan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.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Deze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lucht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wordt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in de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concentrator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verzameld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.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Hierdoor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wordt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een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hoge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zuurstofconcentratie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geproduceerd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.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Deze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kan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oplopen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tot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maximaal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96%.</a:t>
            </a:r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  <a:p>
            <a:r>
              <a:rPr lang="nl-NL" sz="12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Westfalen - Instructievideo's zuurstofconcentratoren (zuurstofinfo.nl)</a:t>
            </a:r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  <a:p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B9115D2A-F29C-580C-FFE7-39121C64C208}"/>
              </a:ext>
            </a:extLst>
          </p:cNvPr>
          <p:cNvSpPr txBox="1">
            <a:spLocks/>
          </p:cNvSpPr>
          <p:nvPr/>
        </p:nvSpPr>
        <p:spPr bwMode="gray">
          <a:xfrm>
            <a:off x="8093871" y="6609297"/>
            <a:ext cx="3244690" cy="169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Westfalen Medical – Berry Hulleman 27-5-2026</a:t>
            </a:r>
          </a:p>
        </p:txBody>
      </p:sp>
    </p:spTree>
    <p:extLst>
      <p:ext uri="{BB962C8B-B14F-4D97-AF65-F5344CB8AC3E}">
        <p14:creationId xmlns:p14="http://schemas.microsoft.com/office/powerpoint/2010/main" val="409914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37" grpId="0" animBg="1"/>
      <p:bldP spid="38" grpId="0" animBg="1"/>
      <p:bldP spid="2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C5E005F-4DDC-473F-A526-56201246A093}"/>
              </a:ext>
            </a:extLst>
          </p:cNvPr>
          <p:cNvSpPr/>
          <p:nvPr/>
        </p:nvSpPr>
        <p:spPr>
          <a:xfrm>
            <a:off x="6799763" y="2007958"/>
            <a:ext cx="528812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DA0025"/>
                </a:solidFill>
                <a:effectLst/>
                <a:uLnTx/>
                <a:uFillTx/>
                <a:latin typeface="WestfalenNewsSans LightWide (Koppen)"/>
              </a:rPr>
              <a:t>Specificaties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DA0025"/>
                </a:solidFill>
                <a:effectLst/>
                <a:uLnTx/>
                <a:uFillTx/>
                <a:latin typeface="WestfalenNewsSans LightWide (Koppen)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WestfalenNewsSans LightWide (Koppen)"/>
              </a:rPr>
              <a:t>zuurstofcilinder</a:t>
            </a:r>
            <a:r>
              <a:rPr lang="de-DE" noProof="0" dirty="0">
                <a:solidFill>
                  <a:schemeClr val="tx1"/>
                </a:solidFill>
                <a:latin typeface="WestfalenNewsSans LightWide (Koppen)"/>
              </a:rPr>
              <a:t> (</a:t>
            </a:r>
            <a:r>
              <a:rPr lang="de-DE" dirty="0" err="1">
                <a:solidFill>
                  <a:schemeClr val="tx1"/>
                </a:solidFill>
                <a:latin typeface="WestfalenNewsSans LightWide (Koppen)"/>
              </a:rPr>
              <a:t>noodvoorziening</a:t>
            </a:r>
            <a:r>
              <a:rPr lang="de-DE" noProof="0" dirty="0">
                <a:solidFill>
                  <a:schemeClr val="tx1"/>
                </a:solidFill>
                <a:latin typeface="WestfalenNewsSans LightWide (Koppen)"/>
              </a:rPr>
              <a:t>)</a:t>
            </a:r>
            <a:endParaRPr kumimoji="0" lang="de-DE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WestfalenNewsSans LightWide (Koppen)"/>
            </a:endParaRPr>
          </a:p>
        </p:txBody>
      </p:sp>
      <p:cxnSp>
        <p:nvCxnSpPr>
          <p:cNvPr id="12" name="Straight Connector 9">
            <a:extLst>
              <a:ext uri="{FF2B5EF4-FFF2-40B4-BE49-F238E27FC236}">
                <a16:creationId xmlns:a16="http://schemas.microsoft.com/office/drawing/2014/main" id="{576FD5CA-06EA-4519-9F2C-2D46CE0AB55E}"/>
              </a:ext>
            </a:extLst>
          </p:cNvPr>
          <p:cNvCxnSpPr>
            <a:cxnSpLocks/>
          </p:cNvCxnSpPr>
          <p:nvPr/>
        </p:nvCxnSpPr>
        <p:spPr>
          <a:xfrm>
            <a:off x="6853187" y="2289099"/>
            <a:ext cx="4967338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1">
            <a:extLst>
              <a:ext uri="{FF2B5EF4-FFF2-40B4-BE49-F238E27FC236}">
                <a16:creationId xmlns:a16="http://schemas.microsoft.com/office/drawing/2014/main" id="{729826D6-3F8C-41B2-8B1F-88630F1ECB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27035" y="2387707"/>
            <a:ext cx="3233577" cy="705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89"/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Plaats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cilinder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op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een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locatie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waar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u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makkelijk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bij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kunt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</p:txBody>
      </p:sp>
      <p:cxnSp>
        <p:nvCxnSpPr>
          <p:cNvPr id="14" name="Straight Connector 46">
            <a:extLst>
              <a:ext uri="{FF2B5EF4-FFF2-40B4-BE49-F238E27FC236}">
                <a16:creationId xmlns:a16="http://schemas.microsoft.com/office/drawing/2014/main" id="{700C7639-483B-40E5-AC3C-831DFEC1040E}"/>
              </a:ext>
            </a:extLst>
          </p:cNvPr>
          <p:cNvCxnSpPr>
            <a:cxnSpLocks/>
          </p:cNvCxnSpPr>
          <p:nvPr/>
        </p:nvCxnSpPr>
        <p:spPr>
          <a:xfrm>
            <a:off x="7388353" y="3128720"/>
            <a:ext cx="4432174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935F3E47-306D-4C30-9FFA-94449EB81FD8}"/>
              </a:ext>
            </a:extLst>
          </p:cNvPr>
          <p:cNvSpPr/>
          <p:nvPr/>
        </p:nvSpPr>
        <p:spPr>
          <a:xfrm>
            <a:off x="7388353" y="2387707"/>
            <a:ext cx="414528" cy="7050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2400" b="1" dirty="0">
                <a:solidFill>
                  <a:schemeClr val="tx1"/>
                </a:solidFill>
                <a:latin typeface="WestfalenNewsSans"/>
              </a:rPr>
              <a:t>1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094779E-2BBA-4354-B73F-2F1CCE43A837}"/>
              </a:ext>
            </a:extLst>
          </p:cNvPr>
          <p:cNvSpPr/>
          <p:nvPr/>
        </p:nvSpPr>
        <p:spPr>
          <a:xfrm>
            <a:off x="7388353" y="3164720"/>
            <a:ext cx="414528" cy="705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2400" b="1" dirty="0">
                <a:solidFill>
                  <a:prstClr val="white"/>
                </a:solidFill>
                <a:latin typeface="WestfalenNewsSans"/>
              </a:rPr>
              <a:t>2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FDBB58DB-DD0B-4B86-B752-F2FEE2A9D5A0}"/>
              </a:ext>
            </a:extLst>
          </p:cNvPr>
          <p:cNvSpPr/>
          <p:nvPr/>
        </p:nvSpPr>
        <p:spPr>
          <a:xfrm>
            <a:off x="7388353" y="3941734"/>
            <a:ext cx="414528" cy="705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2400" b="1" dirty="0">
                <a:solidFill>
                  <a:prstClr val="white"/>
                </a:solidFill>
                <a:latin typeface="WestfalenNewsSans"/>
              </a:rPr>
              <a:t>3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35840018-3B67-418D-8EC5-AA79AD7DFA40}"/>
              </a:ext>
            </a:extLst>
          </p:cNvPr>
          <p:cNvSpPr/>
          <p:nvPr/>
        </p:nvSpPr>
        <p:spPr>
          <a:xfrm>
            <a:off x="7388353" y="4718748"/>
            <a:ext cx="414528" cy="7050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2400" b="1" dirty="0">
                <a:solidFill>
                  <a:prstClr val="white"/>
                </a:solidFill>
                <a:latin typeface="WestfalenNewsSans"/>
              </a:rPr>
              <a:t>4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FFDDFF8-8701-4032-A531-D630802E160F}"/>
              </a:ext>
            </a:extLst>
          </p:cNvPr>
          <p:cNvSpPr/>
          <p:nvPr/>
        </p:nvSpPr>
        <p:spPr>
          <a:xfrm>
            <a:off x="7388352" y="5495761"/>
            <a:ext cx="414528" cy="705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2400" b="1" dirty="0">
                <a:solidFill>
                  <a:prstClr val="white"/>
                </a:solidFill>
                <a:latin typeface="WestfalenNewsSans"/>
              </a:rPr>
              <a:t>5</a:t>
            </a:r>
          </a:p>
        </p:txBody>
      </p:sp>
      <p:cxnSp>
        <p:nvCxnSpPr>
          <p:cNvPr id="32" name="Straight Connector 46">
            <a:extLst>
              <a:ext uri="{FF2B5EF4-FFF2-40B4-BE49-F238E27FC236}">
                <a16:creationId xmlns:a16="http://schemas.microsoft.com/office/drawing/2014/main" id="{62E21072-9F75-4A73-BAC5-B35384C512E0}"/>
              </a:ext>
            </a:extLst>
          </p:cNvPr>
          <p:cNvCxnSpPr>
            <a:cxnSpLocks/>
          </p:cNvCxnSpPr>
          <p:nvPr/>
        </p:nvCxnSpPr>
        <p:spPr>
          <a:xfrm>
            <a:off x="7388353" y="3905734"/>
            <a:ext cx="4432174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6">
            <a:extLst>
              <a:ext uri="{FF2B5EF4-FFF2-40B4-BE49-F238E27FC236}">
                <a16:creationId xmlns:a16="http://schemas.microsoft.com/office/drawing/2014/main" id="{4CD7CEAC-9620-42BF-96FF-C08086AB1166}"/>
              </a:ext>
            </a:extLst>
          </p:cNvPr>
          <p:cNvCxnSpPr>
            <a:cxnSpLocks/>
          </p:cNvCxnSpPr>
          <p:nvPr/>
        </p:nvCxnSpPr>
        <p:spPr>
          <a:xfrm>
            <a:off x="7388353" y="4682748"/>
            <a:ext cx="4432174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6">
            <a:extLst>
              <a:ext uri="{FF2B5EF4-FFF2-40B4-BE49-F238E27FC236}">
                <a16:creationId xmlns:a16="http://schemas.microsoft.com/office/drawing/2014/main" id="{D56A2F3E-9B1F-4F33-AFD7-5F35CC532BE6}"/>
              </a:ext>
            </a:extLst>
          </p:cNvPr>
          <p:cNvCxnSpPr>
            <a:cxnSpLocks/>
          </p:cNvCxnSpPr>
          <p:nvPr/>
        </p:nvCxnSpPr>
        <p:spPr>
          <a:xfrm>
            <a:off x="7388353" y="5459761"/>
            <a:ext cx="4432174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41">
            <a:extLst>
              <a:ext uri="{FF2B5EF4-FFF2-40B4-BE49-F238E27FC236}">
                <a16:creationId xmlns:a16="http://schemas.microsoft.com/office/drawing/2014/main" id="{3CDD962E-124B-4075-9EE6-3B93D408F1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827036" y="3164721"/>
            <a:ext cx="3233577" cy="705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89"/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Bewaren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tot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maximaal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50 °C.</a:t>
            </a:r>
            <a:endParaRPr lang="en-US" dirty="0"/>
          </a:p>
        </p:txBody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A854276C-59CD-49CB-8F31-BECADF3E83E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827036" y="3941735"/>
            <a:ext cx="3233577" cy="705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89"/>
            <a:endParaRPr lang="de-DE" sz="1600" dirty="0">
              <a:solidFill>
                <a:srgbClr val="000000"/>
              </a:solidFill>
              <a:ea typeface="+mn-lt"/>
              <a:cs typeface="+mn-lt"/>
            </a:endParaRPr>
          </a:p>
          <a:p>
            <a:pPr defTabSz="457189"/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Verplaats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cilinder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altijd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met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een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cilinderwagen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  <a:p>
            <a:pPr defTabSz="457189">
              <a:buClr>
                <a:srgbClr val="00B050"/>
              </a:buClr>
              <a:buSzPct val="150000"/>
            </a:pPr>
            <a:endParaRPr lang="de-DE" sz="16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Rectangle 41">
            <a:extLst>
              <a:ext uri="{FF2B5EF4-FFF2-40B4-BE49-F238E27FC236}">
                <a16:creationId xmlns:a16="http://schemas.microsoft.com/office/drawing/2014/main" id="{7D836800-F356-4CBC-A5E3-A038C718BDF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827036" y="4718749"/>
            <a:ext cx="3233577" cy="705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89"/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(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geïntegreerd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)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reduceertoestel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</p:txBody>
      </p:sp>
      <p:sp>
        <p:nvSpPr>
          <p:cNvPr id="17" name="Titel 6">
            <a:extLst>
              <a:ext uri="{FF2B5EF4-FFF2-40B4-BE49-F238E27FC236}">
                <a16:creationId xmlns:a16="http://schemas.microsoft.com/office/drawing/2014/main" id="{673F2266-5843-EE6D-7A42-9EDDB20B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410400"/>
            <a:ext cx="10601325" cy="369332"/>
          </a:xfrm>
        </p:spPr>
        <p:txBody>
          <a:bodyPr vert="horz"/>
          <a:lstStyle/>
          <a:p>
            <a:pPr defTabSz="457189">
              <a:defRPr/>
            </a:pPr>
            <a:r>
              <a:rPr lang="de-DE" dirty="0">
                <a:solidFill>
                  <a:srgbClr val="000000"/>
                </a:solidFill>
                <a:latin typeface="+mj-lt"/>
                <a:cs typeface="Arial"/>
              </a:rPr>
              <a:t>   </a:t>
            </a:r>
            <a:r>
              <a:rPr lang="de-DE" dirty="0" err="1">
                <a:solidFill>
                  <a:srgbClr val="000000"/>
                </a:solidFill>
                <a:latin typeface="+mj-lt"/>
                <a:cs typeface="Arial"/>
              </a:rPr>
              <a:t>Zuurstofcilinder</a:t>
            </a:r>
            <a:r>
              <a:rPr lang="de-DE" dirty="0">
                <a:solidFill>
                  <a:srgbClr val="000000"/>
                </a:solidFill>
                <a:latin typeface="+mj-lt"/>
                <a:cs typeface="Arial"/>
              </a:rPr>
              <a:t> (</a:t>
            </a:r>
            <a:r>
              <a:rPr lang="de-DE" dirty="0" err="1">
                <a:solidFill>
                  <a:srgbClr val="000000"/>
                </a:solidFill>
                <a:cs typeface="Arial"/>
              </a:rPr>
              <a:t>noodvoorziening</a:t>
            </a:r>
            <a:r>
              <a:rPr lang="de-DE" dirty="0">
                <a:solidFill>
                  <a:srgbClr val="000000"/>
                </a:solidFill>
                <a:latin typeface="+mj-lt"/>
                <a:cs typeface="Arial"/>
              </a:rPr>
              <a:t>)</a:t>
            </a:r>
          </a:p>
        </p:txBody>
      </p:sp>
      <p:sp>
        <p:nvSpPr>
          <p:cNvPr id="18" name="Rechteck 51">
            <a:extLst>
              <a:ext uri="{FF2B5EF4-FFF2-40B4-BE49-F238E27FC236}">
                <a16:creationId xmlns:a16="http://schemas.microsoft.com/office/drawing/2014/main" id="{A6FDFB24-73F1-5DB3-DDD5-E31539972385}"/>
              </a:ext>
            </a:extLst>
          </p:cNvPr>
          <p:cNvSpPr/>
          <p:nvPr/>
        </p:nvSpPr>
        <p:spPr>
          <a:xfrm>
            <a:off x="227474" y="272544"/>
            <a:ext cx="288000" cy="645044"/>
          </a:xfrm>
          <a:prstGeom prst="rect">
            <a:avLst/>
          </a:prstGeom>
          <a:solidFill>
            <a:srgbClr val="D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1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" name="Rectangle 41">
            <a:extLst>
              <a:ext uri="{FF2B5EF4-FFF2-40B4-BE49-F238E27FC236}">
                <a16:creationId xmlns:a16="http://schemas.microsoft.com/office/drawing/2014/main" id="{A14AD469-04CB-F7A6-F598-0C3B9FABB61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827035" y="5495760"/>
            <a:ext cx="3233577" cy="705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89"/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Controleer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flow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bij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gebruik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 van de </a:t>
            </a:r>
            <a:r>
              <a:rPr lang="de-DE" sz="1600" dirty="0" err="1">
                <a:solidFill>
                  <a:srgbClr val="000000"/>
                </a:solidFill>
                <a:ea typeface="+mn-lt"/>
                <a:cs typeface="+mn-lt"/>
              </a:rPr>
              <a:t>noodvoorziening</a:t>
            </a:r>
            <a:r>
              <a:rPr lang="de-DE" sz="16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  <a:endParaRPr lang="de-DE" sz="1600" dirty="0" err="1">
              <a:solidFill>
                <a:srgbClr val="000000"/>
              </a:solidFill>
              <a:ea typeface="+mn-lt"/>
              <a:cs typeface="+mn-lt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817350-091E-72F0-3F02-9DA19C391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36" y="795557"/>
            <a:ext cx="2917797" cy="58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hteckige Legende 6">
            <a:extLst>
              <a:ext uri="{FF2B5EF4-FFF2-40B4-BE49-F238E27FC236}">
                <a16:creationId xmlns:a16="http://schemas.microsoft.com/office/drawing/2014/main" id="{D9C64A1F-5CCD-400C-BE7E-10DBB42DF77F}"/>
              </a:ext>
            </a:extLst>
          </p:cNvPr>
          <p:cNvSpPr/>
          <p:nvPr/>
        </p:nvSpPr>
        <p:spPr bwMode="gray">
          <a:xfrm>
            <a:off x="961449" y="2948935"/>
            <a:ext cx="4569006" cy="1841596"/>
          </a:xfrm>
          <a:prstGeom prst="wedgeRectCallout">
            <a:avLst>
              <a:gd name="adj1" fmla="val -8320"/>
              <a:gd name="adj2" fmla="val -12398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Inhoud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berekenen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is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eenvoudig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. Met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onderstaande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berekening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kan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de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inhoud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 worden </a:t>
            </a:r>
            <a:r>
              <a:rPr lang="de-DE" sz="1200" dirty="0" err="1">
                <a:solidFill>
                  <a:schemeClr val="bg1"/>
                </a:solidFill>
                <a:ea typeface="+mn-lt"/>
                <a:cs typeface="+mn-lt"/>
              </a:rPr>
              <a:t>bepaald</a:t>
            </a:r>
            <a:r>
              <a:rPr lang="de-DE" sz="1200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de-DE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10L x 200 bar = 2000L </a:t>
            </a:r>
            <a:r>
              <a:rPr lang="de-DE" sz="1200" dirty="0" err="1">
                <a:solidFill>
                  <a:schemeClr val="bg1"/>
                </a:solidFill>
              </a:rPr>
              <a:t>Gasvormige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zuurstof</a:t>
            </a:r>
            <a:endParaRPr lang="de-DE" sz="1200" dirty="0">
              <a:solidFill>
                <a:schemeClr val="bg1"/>
              </a:solidFill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        2000L : 2L/min = 1000 </a:t>
            </a:r>
            <a:r>
              <a:rPr lang="de-DE" sz="1200" dirty="0" err="1">
                <a:solidFill>
                  <a:schemeClr val="bg1"/>
                </a:solidFill>
              </a:rPr>
              <a:t>minuten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</a:p>
          <a:p>
            <a:r>
              <a:rPr lang="de-DE" sz="1200" dirty="0">
                <a:solidFill>
                  <a:schemeClr val="bg1"/>
                </a:solidFill>
              </a:rPr>
              <a:t>        1000 min. : 60= 16,66 </a:t>
            </a:r>
            <a:r>
              <a:rPr lang="de-DE" sz="1200" dirty="0" err="1">
                <a:solidFill>
                  <a:schemeClr val="bg1"/>
                </a:solidFill>
              </a:rPr>
              <a:t>uren</a:t>
            </a:r>
            <a:r>
              <a:rPr lang="de-DE" sz="1200" dirty="0">
                <a:solidFill>
                  <a:schemeClr val="tx1"/>
                </a:solidFill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  <a:p>
            <a:r>
              <a:rPr lang="nl-NL" sz="12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Westfalen - Instructievideo's zuurstofconcentratoren (zuurstofinfo.nl</a:t>
            </a:r>
            <a:r>
              <a:rPr lang="nl-NL" sz="1200" dirty="0">
                <a:solidFill>
                  <a:srgbClr val="DA0025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de-DE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  <a:p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44D942A7-510F-208C-7095-566A78B353BE}"/>
              </a:ext>
            </a:extLst>
          </p:cNvPr>
          <p:cNvSpPr txBox="1">
            <a:spLocks/>
          </p:cNvSpPr>
          <p:nvPr/>
        </p:nvSpPr>
        <p:spPr bwMode="gray">
          <a:xfrm>
            <a:off x="8093871" y="6609297"/>
            <a:ext cx="3244690" cy="169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Westfalen Medical – Berry Hulleman 27-5-2026</a:t>
            </a:r>
          </a:p>
        </p:txBody>
      </p:sp>
    </p:spTree>
    <p:extLst>
      <p:ext uri="{BB962C8B-B14F-4D97-AF65-F5344CB8AC3E}">
        <p14:creationId xmlns:p14="http://schemas.microsoft.com/office/powerpoint/2010/main" val="402924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37" grpId="0" animBg="1"/>
      <p:bldP spid="38" grpId="0" animBg="1"/>
      <p:bldP spid="2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6">
            <a:extLst>
              <a:ext uri="{FF2B5EF4-FFF2-40B4-BE49-F238E27FC236}">
                <a16:creationId xmlns:a16="http://schemas.microsoft.com/office/drawing/2014/main" id="{673F2266-5843-EE6D-7A42-9EDDB20B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410400"/>
            <a:ext cx="10601325" cy="369332"/>
          </a:xfrm>
        </p:spPr>
        <p:txBody>
          <a:bodyPr vert="horz"/>
          <a:lstStyle/>
          <a:p>
            <a:pPr defTabSz="457189">
              <a:defRPr/>
            </a:pPr>
            <a:r>
              <a:rPr lang="de-DE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de-DE" dirty="0" err="1">
                <a:solidFill>
                  <a:srgbClr val="000000"/>
                </a:solidFill>
                <a:cs typeface="Arial" panose="020B0604020202020204" pitchFamily="34" charset="0"/>
              </a:rPr>
              <a:t>Disposables</a:t>
            </a:r>
            <a:r>
              <a:rPr lang="de-DE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de-DE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Rechteck 51">
            <a:extLst>
              <a:ext uri="{FF2B5EF4-FFF2-40B4-BE49-F238E27FC236}">
                <a16:creationId xmlns:a16="http://schemas.microsoft.com/office/drawing/2014/main" id="{A6FDFB24-73F1-5DB3-DDD5-E31539972385}"/>
              </a:ext>
            </a:extLst>
          </p:cNvPr>
          <p:cNvSpPr/>
          <p:nvPr/>
        </p:nvSpPr>
        <p:spPr>
          <a:xfrm>
            <a:off x="227474" y="272544"/>
            <a:ext cx="288000" cy="645044"/>
          </a:xfrm>
          <a:prstGeom prst="rect">
            <a:avLst/>
          </a:prstGeom>
          <a:solidFill>
            <a:srgbClr val="D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spcBef>
                <a:spcPts val="800"/>
              </a:spcBef>
            </a:pPr>
            <a:r>
              <a:rPr lang="en-US" sz="16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E18F6A5-B087-F67D-D156-8C20120F97B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36808">
            <a:off x="563981" y="3616144"/>
            <a:ext cx="2947670" cy="259461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7A52357-E9AD-5556-CBA4-1D30BEB7CD7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76" y="3563439"/>
            <a:ext cx="2691765" cy="27000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2AA4830-1973-C09A-23CF-E3083CCFC1F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88" y="4052974"/>
            <a:ext cx="1570355" cy="14751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069D2F-7F25-599C-EABB-80335F604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161" y="3693296"/>
            <a:ext cx="2858703" cy="285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ige Legende 6">
            <a:extLst>
              <a:ext uri="{FF2B5EF4-FFF2-40B4-BE49-F238E27FC236}">
                <a16:creationId xmlns:a16="http://schemas.microsoft.com/office/drawing/2014/main" id="{D2018EA9-4354-6040-3B9F-BF099612A293}"/>
              </a:ext>
            </a:extLst>
          </p:cNvPr>
          <p:cNvSpPr/>
          <p:nvPr/>
        </p:nvSpPr>
        <p:spPr bwMode="gray">
          <a:xfrm>
            <a:off x="2631387" y="441197"/>
            <a:ext cx="5100100" cy="2587857"/>
          </a:xfrm>
          <a:prstGeom prst="wedgeRectCallout">
            <a:avLst>
              <a:gd name="adj1" fmla="val -62215"/>
              <a:gd name="adj2" fmla="val 10370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+mj-lt"/>
              </a:rPr>
              <a:t>Neusbril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:</a:t>
            </a:r>
          </a:p>
          <a:p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1,8m lang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1x per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vervangen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Verkrijgbaar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in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verschillende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soorten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Zoals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; soft, rechte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gebogen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prong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dunne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dikke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prongs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Evt.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Met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oorbeschermers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Ook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High-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flow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neusbril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beschikbaar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Deze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inzetten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vanaf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&gt;5L/min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  <a:p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0" name="Rechteckige Legende 6">
            <a:extLst>
              <a:ext uri="{FF2B5EF4-FFF2-40B4-BE49-F238E27FC236}">
                <a16:creationId xmlns:a16="http://schemas.microsoft.com/office/drawing/2014/main" id="{0FA9CE00-03C0-5C6C-52FD-7852236F4FAE}"/>
              </a:ext>
            </a:extLst>
          </p:cNvPr>
          <p:cNvSpPr/>
          <p:nvPr/>
        </p:nvSpPr>
        <p:spPr bwMode="gray">
          <a:xfrm>
            <a:off x="2631386" y="412335"/>
            <a:ext cx="5100101" cy="2621845"/>
          </a:xfrm>
          <a:prstGeom prst="wedgeRectCallout">
            <a:avLst>
              <a:gd name="adj1" fmla="val -119"/>
              <a:gd name="adj2" fmla="val 124291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+mj-lt"/>
              </a:rPr>
              <a:t>ZuurstofMasker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1,8m lang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1x per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maand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vervangen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Verkrijgbaar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in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zuurstofmasker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met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zonder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zak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Éénmaal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per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schoonmaken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door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in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sopje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te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leggen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(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afwasmiddel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)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Vanaf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&gt;5L/min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inzetten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  <a:p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6" name="Rechteckige Legende 6">
            <a:extLst>
              <a:ext uri="{FF2B5EF4-FFF2-40B4-BE49-F238E27FC236}">
                <a16:creationId xmlns:a16="http://schemas.microsoft.com/office/drawing/2014/main" id="{7EB01A2C-4FC5-1571-9EA1-6AD8A58A19C8}"/>
              </a:ext>
            </a:extLst>
          </p:cNvPr>
          <p:cNvSpPr/>
          <p:nvPr/>
        </p:nvSpPr>
        <p:spPr bwMode="gray">
          <a:xfrm>
            <a:off x="2631386" y="415228"/>
            <a:ext cx="5100101" cy="2621845"/>
          </a:xfrm>
          <a:prstGeom prst="wedgeRectCallout">
            <a:avLst>
              <a:gd name="adj1" fmla="val 44798"/>
              <a:gd name="adj2" fmla="val 113645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+mj-lt"/>
              </a:rPr>
              <a:t>Draaiconnector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Draaibaar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koppelstuk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die de lange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slang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met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de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neusbril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zuurstofmasker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verbind. Door het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draaien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voorkom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je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lussen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in de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neusbril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en lange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slang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Vervangen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wanneer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defect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is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Altijd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één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reserve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bij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de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cliënt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  <a:p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1" name="Rechteckige Legende 6">
            <a:extLst>
              <a:ext uri="{FF2B5EF4-FFF2-40B4-BE49-F238E27FC236}">
                <a16:creationId xmlns:a16="http://schemas.microsoft.com/office/drawing/2014/main" id="{91C3B987-2E5A-A821-3A5F-297AE497E664}"/>
              </a:ext>
            </a:extLst>
          </p:cNvPr>
          <p:cNvSpPr/>
          <p:nvPr/>
        </p:nvSpPr>
        <p:spPr bwMode="gray">
          <a:xfrm>
            <a:off x="2631386" y="405605"/>
            <a:ext cx="5100101" cy="2621845"/>
          </a:xfrm>
          <a:prstGeom prst="wedgeRectCallout">
            <a:avLst>
              <a:gd name="adj1" fmla="val 87073"/>
              <a:gd name="adj2" fmla="val 113645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+mj-lt"/>
              </a:rPr>
              <a:t>Lange </a:t>
            </a:r>
            <a:r>
              <a:rPr lang="de-DE" sz="1600" b="1" dirty="0" err="1">
                <a:solidFill>
                  <a:schemeClr val="bg1"/>
                </a:solidFill>
                <a:latin typeface="+mj-lt"/>
              </a:rPr>
              <a:t>zuurstofslang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Is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12m lang.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Binnenzijde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voorzien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van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stervormige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structuur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zodat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bij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knikken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er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altijd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zuurstof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doorstroomt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+mj-lt"/>
              </a:rPr>
              <a:t>Dikker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materiaal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en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hierdoor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langer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inzetbaar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+mj-lt"/>
              </a:rPr>
              <a:t>Buitenzijde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wekelijks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afnemen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met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licht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vochtige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+mj-lt"/>
              </a:rPr>
              <a:t>doek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  <a:p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76E5F84F-A776-5F35-C50C-B3AF12F83F33}"/>
              </a:ext>
            </a:extLst>
          </p:cNvPr>
          <p:cNvSpPr txBox="1">
            <a:spLocks/>
          </p:cNvSpPr>
          <p:nvPr/>
        </p:nvSpPr>
        <p:spPr bwMode="gray">
          <a:xfrm>
            <a:off x="8093871" y="6609297"/>
            <a:ext cx="3244690" cy="169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Westfalen Medical – Berry Hulleman 27-5-2026</a:t>
            </a:r>
          </a:p>
        </p:txBody>
      </p:sp>
    </p:spTree>
    <p:extLst>
      <p:ext uri="{BB962C8B-B14F-4D97-AF65-F5344CB8AC3E}">
        <p14:creationId xmlns:p14="http://schemas.microsoft.com/office/powerpoint/2010/main" val="165352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Westfalen_16:9 (DE)">
  <a:themeElements>
    <a:clrScheme name="Westfalen AG">
      <a:dk1>
        <a:sysClr val="windowText" lastClr="000000"/>
      </a:dk1>
      <a:lt1>
        <a:sysClr val="window" lastClr="FFFFFF"/>
      </a:lt1>
      <a:dk2>
        <a:srgbClr val="3C3732"/>
      </a:dk2>
      <a:lt2>
        <a:srgbClr val="E6E6E6"/>
      </a:lt2>
      <a:accent1>
        <a:srgbClr val="DA0025"/>
      </a:accent1>
      <a:accent2>
        <a:srgbClr val="FE9415"/>
      </a:accent2>
      <a:accent3>
        <a:srgbClr val="FFCC00"/>
      </a:accent3>
      <a:accent4>
        <a:srgbClr val="A09B96"/>
      </a:accent4>
      <a:accent5>
        <a:srgbClr val="009FE3"/>
      </a:accent5>
      <a:accent6>
        <a:srgbClr val="002F63"/>
      </a:accent6>
      <a:hlink>
        <a:srgbClr val="DA0025"/>
      </a:hlink>
      <a:folHlink>
        <a:srgbClr val="646464"/>
      </a:folHlink>
    </a:clrScheme>
    <a:fontScheme name="Westfalen AG">
      <a:majorFont>
        <a:latin typeface="WestfalenNewsSans LightWide"/>
        <a:ea typeface=""/>
        <a:cs typeface=""/>
      </a:majorFont>
      <a:minorFont>
        <a:latin typeface="WestfalenNews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108000" tIns="72000" rIns="108000" bIns="72000" rtlCol="0" anchor="t" anchorCtr="0"/>
      <a:lstStyle>
        <a:defPPr marL="180000" indent="-180000" algn="l">
          <a:spcBef>
            <a:spcPts val="800"/>
          </a:spcBef>
          <a:buFont typeface="Arial" panose="020B0604020202020204" pitchFamily="34" charset="0"/>
          <a:buChar char="•"/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spcBef>
            <a:spcPts val="800"/>
          </a:spcBef>
          <a:buFont typeface="Arial" panose="020B0604020202020204" pitchFamily="34" charset="0"/>
          <a:buChar char="•"/>
          <a:defRPr dirty="0" err="1" smtClean="0"/>
        </a:defPPr>
      </a:lstStyle>
    </a:txDef>
  </a:objectDefaults>
  <a:extraClrSchemeLst/>
  <a:custClrLst>
    <a:custClr>
      <a:srgbClr val="C8C8C8"/>
    </a:custClr>
    <a:custClr>
      <a:srgbClr val="646464"/>
    </a:custClr>
    <a:custClr>
      <a:srgbClr val="A51612"/>
    </a:custClr>
    <a:custClr>
      <a:srgbClr val="E6781E"/>
    </a:custClr>
    <a:custClr>
      <a:srgbClr val="05A54B"/>
    </a:custClr>
    <a:custClr>
      <a:srgbClr val="197850"/>
    </a:custClr>
    <a:custClr>
      <a:srgbClr val="0078BE"/>
    </a:custClr>
  </a:custClrLst>
  <a:extLst>
    <a:ext uri="{05A4C25C-085E-4340-85A3-A5531E510DB2}">
      <thm15:themeFamily xmlns:thm15="http://schemas.microsoft.com/office/thememl/2012/main" name="Präsentation5" id="{C211EF69-6279-4F40-8DB4-565CA9313AA2}" vid="{2CF89C9C-B3EC-C54F-9323-FC267EFE8BCF}"/>
    </a:ext>
  </a:extLst>
</a:theme>
</file>

<file path=ppt/theme/theme2.xml><?xml version="1.0" encoding="utf-8"?>
<a:theme xmlns:a="http://schemas.openxmlformats.org/drawingml/2006/main" name="Office">
  <a:themeElements>
    <a:clrScheme name="Westfalen AG">
      <a:dk1>
        <a:sysClr val="windowText" lastClr="000000"/>
      </a:dk1>
      <a:lt1>
        <a:sysClr val="window" lastClr="FFFFFF"/>
      </a:lt1>
      <a:dk2>
        <a:srgbClr val="3C3732"/>
      </a:dk2>
      <a:lt2>
        <a:srgbClr val="E6E6E6"/>
      </a:lt2>
      <a:accent1>
        <a:srgbClr val="DA0025"/>
      </a:accent1>
      <a:accent2>
        <a:srgbClr val="FE9415"/>
      </a:accent2>
      <a:accent3>
        <a:srgbClr val="FFCC00"/>
      </a:accent3>
      <a:accent4>
        <a:srgbClr val="A09B96"/>
      </a:accent4>
      <a:accent5>
        <a:srgbClr val="009FE3"/>
      </a:accent5>
      <a:accent6>
        <a:srgbClr val="002F63"/>
      </a:accent6>
      <a:hlink>
        <a:srgbClr val="DA0025"/>
      </a:hlink>
      <a:folHlink>
        <a:srgbClr val="646464"/>
      </a:folHlink>
    </a:clrScheme>
    <a:fontScheme name="Westfalen AG">
      <a:majorFont>
        <a:latin typeface="WestfalenNewsSans LightWide"/>
        <a:ea typeface=""/>
        <a:cs typeface=""/>
      </a:majorFont>
      <a:minorFont>
        <a:latin typeface="WestfalenNews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Westfalen AG">
      <a:dk1>
        <a:sysClr val="windowText" lastClr="000000"/>
      </a:dk1>
      <a:lt1>
        <a:sysClr val="window" lastClr="FFFFFF"/>
      </a:lt1>
      <a:dk2>
        <a:srgbClr val="3C3732"/>
      </a:dk2>
      <a:lt2>
        <a:srgbClr val="E6E6E6"/>
      </a:lt2>
      <a:accent1>
        <a:srgbClr val="DA0025"/>
      </a:accent1>
      <a:accent2>
        <a:srgbClr val="FE9415"/>
      </a:accent2>
      <a:accent3>
        <a:srgbClr val="FFCC00"/>
      </a:accent3>
      <a:accent4>
        <a:srgbClr val="A09B96"/>
      </a:accent4>
      <a:accent5>
        <a:srgbClr val="009FE3"/>
      </a:accent5>
      <a:accent6>
        <a:srgbClr val="002F63"/>
      </a:accent6>
      <a:hlink>
        <a:srgbClr val="DA0025"/>
      </a:hlink>
      <a:folHlink>
        <a:srgbClr val="646464"/>
      </a:folHlink>
    </a:clrScheme>
    <a:fontScheme name="Westfalen AG">
      <a:majorFont>
        <a:latin typeface="WestfalenNewsSans LightWide"/>
        <a:ea typeface=""/>
        <a:cs typeface=""/>
      </a:majorFont>
      <a:minorFont>
        <a:latin typeface="WestfalenNews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504BFF37065B47B2C5EF155E2E480E" ma:contentTypeVersion="20" ma:contentTypeDescription="Een nieuw document maken." ma:contentTypeScope="" ma:versionID="b879e0dc4963b2a657847c5556890834">
  <xsd:schema xmlns:xsd="http://www.w3.org/2001/XMLSchema" xmlns:xs="http://www.w3.org/2001/XMLSchema" xmlns:p="http://schemas.microsoft.com/office/2006/metadata/properties" xmlns:ns2="d92af3fb-b7cb-4af9-8405-7cc8e718a84c" xmlns:ns3="e86bcb90-7b6b-4a0e-9e6b-b77c63975296" targetNamespace="http://schemas.microsoft.com/office/2006/metadata/properties" ma:root="true" ma:fieldsID="32594dd2269be55dbf5bb67beae6d434" ns2:_="" ns3:_="">
    <xsd:import namespace="d92af3fb-b7cb-4af9-8405-7cc8e718a84c"/>
    <xsd:import namespace="e86bcb90-7b6b-4a0e-9e6b-b77c639752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2af3fb-b7cb-4af9-8405-7cc8e718a8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000cccbc-9f4d-4ba6-b7bb-2ff307fce6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6bcb90-7b6b-4a0e-9e6b-b77c6397529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678cb4c-5da5-4dc3-983f-cca11e38c89f}" ma:internalName="TaxCatchAll" ma:showField="CatchAllData" ma:web="e86bcb90-7b6b-4a0e-9e6b-b77c639752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92af3fb-b7cb-4af9-8405-7cc8e718a84c">
      <Terms xmlns="http://schemas.microsoft.com/office/infopath/2007/PartnerControls"/>
    </lcf76f155ced4ddcb4097134ff3c332f>
    <TaxCatchAll xmlns="e86bcb90-7b6b-4a0e-9e6b-b77c63975296" xsi:nil="true"/>
  </documentManagement>
</p:properties>
</file>

<file path=customXml/itemProps1.xml><?xml version="1.0" encoding="utf-8"?>
<ds:datastoreItem xmlns:ds="http://schemas.openxmlformats.org/officeDocument/2006/customXml" ds:itemID="{5F54F475-E31C-49FD-A141-B5FA172E7D38}"/>
</file>

<file path=customXml/itemProps2.xml><?xml version="1.0" encoding="utf-8"?>
<ds:datastoreItem xmlns:ds="http://schemas.openxmlformats.org/officeDocument/2006/customXml" ds:itemID="{8F5D4B68-7689-4781-85EA-747A87723F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E3531D-9AFF-46AC-88FD-744540C799E8}">
  <ds:schemaRefs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e791b7df-db0c-4a4c-8196-e4a9d193fa11"/>
    <ds:schemaRef ds:uri="http://schemas.openxmlformats.org/package/2006/metadata/core-properties"/>
    <ds:schemaRef ds:uri="f2ad5e88-6b74-40db-96da-8b7545a9209e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88752ede-49c6-40d8-b1a0-7888784af78e}" enabled="1" method="Standard" siteId="{f425eabc-e5a3-4d85-b11a-4ad392e9976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Westfalen_Medical_PPT_Master_DE_Kurz_v3</Template>
  <TotalTime>0</TotalTime>
  <Words>920</Words>
  <Application>Microsoft Office PowerPoint</Application>
  <PresentationFormat>Breedbeeld</PresentationFormat>
  <Paragraphs>186</Paragraphs>
  <Slides>19</Slides>
  <Notes>0</Notes>
  <HiddenSlides>1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7" baseType="lpstr">
      <vt:lpstr>Calibri</vt:lpstr>
      <vt:lpstr>WestfalenNewsSans LightWide</vt:lpstr>
      <vt:lpstr>WestfalenNewsSans LightWide (Koppen)</vt:lpstr>
      <vt:lpstr>Arial</vt:lpstr>
      <vt:lpstr>Wingdings</vt:lpstr>
      <vt:lpstr>WestfalenNewsSans</vt:lpstr>
      <vt:lpstr>Westfalen_16:9 (DE)</vt:lpstr>
      <vt:lpstr>think-cell Folie</vt:lpstr>
      <vt:lpstr>Zuurstoftherapie</vt:lpstr>
      <vt:lpstr>PowerPoint-presentatie</vt:lpstr>
      <vt:lpstr>PowerPoint-presentatie</vt:lpstr>
      <vt:lpstr>PowerPoint-presentatie</vt:lpstr>
      <vt:lpstr>Onze service</vt:lpstr>
      <vt:lpstr>PowerPoint-presentatie</vt:lpstr>
      <vt:lpstr>   Zuurstofconcentrator</vt:lpstr>
      <vt:lpstr>   Zuurstofcilinder (noodvoorziening)</vt:lpstr>
      <vt:lpstr>   Disposables </vt:lpstr>
      <vt:lpstr>   Mobiliteit systemen</vt:lpstr>
      <vt:lpstr>PowerPoint-presentatie</vt:lpstr>
      <vt:lpstr>PowerPoint-presentatie</vt:lpstr>
      <vt:lpstr>PowerPoint-presentatie</vt:lpstr>
      <vt:lpstr>   Op vakantie met zuurstof</vt:lpstr>
      <vt:lpstr>PowerPoint-presentatie</vt:lpstr>
      <vt:lpstr>PowerPoint-presentatie</vt:lpstr>
      <vt:lpstr>Veiligheid</vt:lpstr>
      <vt:lpstr>PowerPoint-presentatie</vt:lpstr>
      <vt:lpstr>PowerPoint-presentatie</vt:lpstr>
    </vt:vector>
  </TitlesOfParts>
  <Manager>Name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Platzhalter für den Präsentationstitel</dc:title>
  <dc:subject>PowerPoint-Vorlage</dc:subject>
  <dc:creator>Fritze, Daniela</dc:creator>
  <dc:description>Optimiert für die PowerPoint Version Office 365</dc:description>
  <cp:lastModifiedBy>Kreuning, Geesje</cp:lastModifiedBy>
  <cp:revision>204</cp:revision>
  <dcterms:created xsi:type="dcterms:W3CDTF">2024-01-23T11:35:13Z</dcterms:created>
  <dcterms:modified xsi:type="dcterms:W3CDTF">2026-05-27T07:25:41Z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0x010100CC504BFF37065B47B2C5EF155E2E480E</vt:lpwstr>
  </property>
  <property fmtid="{D5CDD505-2E9C-101B-9397-08002B2CF9AE}" pid="3" name="MediaServiceImageTags">
    <vt:lpwstr/>
  </property>
</Properties>
</file>